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  <p:sldMasterId id="2147483676" r:id="rId6"/>
    <p:sldMasterId id="214748367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Helvetica Neue"/>
      <p:regular r:id="rId34"/>
      <p:bold r:id="rId35"/>
      <p:italic r:id="rId36"/>
      <p:boldItalic r:id="rId37"/>
    </p:embeddedFont>
    <p:embeddedFont>
      <p:font typeface="Nanum Gothic"/>
      <p:regular r:id="rId38"/>
      <p:bold r:id="rId39"/>
    </p:embeddedFont>
    <p:embeddedFont>
      <p:font typeface="NanumGothic ExtraBold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962FB4-935A-4414-ADFE-C4BADF3184FB}">
  <a:tblStyle styleId="{58962FB4-935A-4414-ADFE-C4BADF3184F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6A4033C-09AB-4F3A-885C-A699A13CB3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ExtraBold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4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7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6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9.xml"/><Relationship Id="rId39" Type="http://schemas.openxmlformats.org/officeDocument/2006/relationships/font" Target="fonts/NanumGothic-bold.fntdata"/><Relationship Id="rId16" Type="http://schemas.openxmlformats.org/officeDocument/2006/relationships/slide" Target="slides/slide8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d3d26bf8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dd3d26bf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 팀 이름은 K2S2입니다 저희 소개는 마지막 느낀점과함께 발표드리도록하겠습니다.</a:t>
            </a:r>
            <a:endParaRPr/>
          </a:p>
        </p:txBody>
      </p:sp>
      <p:sp>
        <p:nvSpPr>
          <p:cNvPr id="155" name="Google Shape;155;g1dd3d26bf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d3d26bf8f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d3d26bf8f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데이터 전처리 과정을 간략히 말씀드리겠습</a:t>
            </a:r>
            <a:r>
              <a:rPr lang="ko">
                <a:solidFill>
                  <a:schemeClr val="dk1"/>
                </a:solidFill>
              </a:rPr>
              <a:t>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먼저 종속 변수인 서울시 아파트 매매 실거래가는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-2007년 ~ 2022년 데이터는 분석 자료로 2003년 데이터는 분석한 예측가와 비교하는 자료로 분리하였습니다.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-데이터를 서울시 행정구별로 group화 하였고 계약일을 년-월로 분류하였습니다.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-전용면적 별로 다양한 가격을 평당 가격으로 이용하고자 새로운 컬럼을 추가하였습니다.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독립변수는 각 변수별로 일 단위 자료를 월 단위 자료로 일치시켰습니다.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추가적으로 왼쪽 아래에 링크를 통해 어떻게 분석을 하였는지 코드를 적어둔 페이지가있습니다 각 페이지마다 분석 코드가 있으니 궁금하실리는.. 없겠지만 혹시 모르니 참고해주시면 감사하겠습니다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심화분석으로 넘어가겠습니다.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32599ce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32599ce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다음으로는 데이터 분석입니다.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-서울시 전체, 행정구별 데이터로 OLS 최소자승법  선형회귀분석을 실시하였고,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-독립변수 간 다중공선성이 낮고 모델의 적합성이 높은 변수를 탐색하였습니다.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-이를 위해 구별 데이터로 회귀모델 학습 및 평가를 진행하였고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-모델 예측결과를 도출하여 2023년 데이터값과 비교하였습니다.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32599cec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32599ce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다음은 서울시 전체 데이터를 전처리전과 후별로 그리고 행정구별 R-squared 값을 비교하였습니다.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그 결과  서울시 전체는 전처리 후 R-squared가 0.885 로 상승하였고,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            행정구별로는 중랑구가 0.642 로 가장 높은 모델 적합성을 보였습니다. 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32599ce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32599ce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독립변수의 상관성을 상관계수와 다중공선성 그리고 Pairplot 그래프로 보았을 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-상관계수는 환율, 주가, 금리 변수들 간의 계수가 높았으며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소비자물가지수는 </a:t>
            </a:r>
            <a:r>
              <a:rPr lang="ko">
                <a:solidFill>
                  <a:schemeClr val="dk1"/>
                </a:solidFill>
              </a:rPr>
              <a:t>KOSPI(주가)</a:t>
            </a:r>
            <a:r>
              <a:rPr lang="ko">
                <a:solidFill>
                  <a:schemeClr val="dk1"/>
                </a:solidFill>
              </a:rPr>
              <a:t>와 0.76으로 가장큰 양의 상관관계, 주택담보대출금리(금리)와는 -0.78 의 음의 상관관계가 있습니다.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-변수간에는 국고채, 주택담보대출금리, 콜금리 , KORIBOR 등 금리들 간에 영향을 많이 받아 다중공선성 VIF 값이 크게 나왔습니다.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32599cec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32599cec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다음으로는 R-squared 값이 가장 컸던 </a:t>
            </a:r>
            <a:r>
              <a:rPr lang="ko"/>
              <a:t>4개 행정구별 다중공선성 순위는 동일하지 않았습니다.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32599cec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32599ce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다음으로는 4개 행정구별로 성능이 좋은 회귀 모델을 찾기 위한 학습 및 평가를 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예측 값 2023년 실제 값과 비교해 보았습니다.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 결과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중랑구와 성북구의 예측가는 LinearRegression 모델에서 실제와 가장 근접하였고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             은평구와 서대문구는 </a:t>
            </a:r>
            <a:r>
              <a:rPr lang="ko" sz="1000">
                <a:solidFill>
                  <a:srgbClr val="1F4B70"/>
                </a:solidFill>
                <a:latin typeface="Nanum Gothic"/>
                <a:ea typeface="Nanum Gothic"/>
                <a:cs typeface="Nanum Gothic"/>
                <a:sym typeface="Nanum Gothic"/>
              </a:rPr>
              <a:t>RandomForestRegressor 에서 가장 근접하였고 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DecisionTreeRegressor 은 과적합으로 모델로서는 적합하지 않음을 알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fcb3792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fcb3792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d3d26bf8f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dd3d26bf8f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7f88da14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7f88da14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7f88da1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27f88da1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d3d26bf8f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" name="Google Shape;164;g1dd3d26bf8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순서로는 프로젝트 배경 및 목적, 데이터 분석 과 모델링, 결론,그리고 마지막으로 팀소개와 느낀점으로 진행되겠습니다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dd3d26bf8f_0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fcb3792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fcb3792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d3d26bf8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1dd3d26bf8f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결론입니다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빠르게 결과 정리 다시 보고 지나가겠습니다.&lt;다음페이지&gt;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1dd3d26bf8f_0_12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d3d26bf8f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d3d26bf8f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dd3d26bf8f_0_1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dd3d26bf8f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팀원 소개 및 느낀점입니다.</a:t>
            </a:r>
            <a:endParaRPr/>
          </a:p>
        </p:txBody>
      </p:sp>
      <p:sp>
        <p:nvSpPr>
          <p:cNvPr id="503" name="Google Shape;503;g1dd3d26bf8f_0_12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dd3d26bf8f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dd3d26bf8f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d3d26bf8f_0_1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dd3d26bf8f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3" name="Google Shape;543;g1dd3d26bf8f_0_13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d3d26bf8f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dd3d26bf8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처음으로는 프로젝트 배경 및 목적입니다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부제로는 주제선정. 프로젝트 진행 과정, 프로젝트 목적이 있습니다</a:t>
            </a:r>
            <a:endParaRPr/>
          </a:p>
        </p:txBody>
      </p:sp>
      <p:sp>
        <p:nvSpPr>
          <p:cNvPr id="181" name="Google Shape;181;g1dd3d26bf8f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d3d26bf8f_0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dd3d26bf8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저희팀의 주제는 서울시 아파트 가격 변화의  예측입니다.</a:t>
            </a:r>
            <a:endParaRPr/>
          </a:p>
        </p:txBody>
      </p:sp>
      <p:sp>
        <p:nvSpPr>
          <p:cNvPr id="194" name="Google Shape;194;g1dd3d26bf8f_0_3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28450bf6b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128450bf6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먼저, 2007년 부터 현재까지 15년간 서울시의 아파트 가격 변화를 시각화하여 간단하게 보여드리겠습니다.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다음으로는 저희의 분석 목적입니다</a:t>
            </a:r>
            <a:endParaRPr/>
          </a:p>
        </p:txBody>
      </p:sp>
      <p:sp>
        <p:nvSpPr>
          <p:cNvPr id="204" name="Google Shape;204;g2128450bf6b_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28450bf6b_1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128450bf6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아파트 매매 가격과 변수들과의 분석</a:t>
            </a:r>
            <a:r>
              <a:rPr lang="ko"/>
              <a:t>을 통해 다중공선성을 줄이고 적합성을 높일 수 있는 독립 변수를 탐색하고자 하며,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변수 변화에 따른 미래 부동산 가격 예측을 동시에 얻어내고자 하였습니다.</a:t>
            </a:r>
            <a:endParaRPr/>
          </a:p>
        </p:txBody>
      </p:sp>
      <p:sp>
        <p:nvSpPr>
          <p:cNvPr id="212" name="Google Shape;212;g2128450bf6b_1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d3d26bf8f_0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dd3d26bf8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전체적인 프로젝트 </a:t>
            </a:r>
            <a:r>
              <a:rPr lang="ko"/>
              <a:t>개요입니다. 주제 선정 이유는 서울시 아파트 가격예측을 통해 적적한 거래 시기를 도출하기 위함이며 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 순서로는  첫째날 주제 선정및 데이터 수집,  다섯째날까지 모형 설계 및 데이터 분석, 일곱째날까지 결론 도출과 시각화 자료 작성 그리고 마지막으로 수정 보완작업을 마쳤습니다.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 Tool 은 </a:t>
            </a:r>
            <a:r>
              <a:rPr lang="ko">
                <a:solidFill>
                  <a:schemeClr val="dk1"/>
                </a:solidFill>
              </a:rPr>
              <a:t>Python, Google Colab, PowerBI, Github, Notion, ScreenToGif 를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마지막으로 사용 데이터는 국토부, 금융위, 우리은행, 통계청, 한국은행의 데이터를 사용하였습니다.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g1dd3d26bf8f_0_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d3d26bf8f_0_7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dd3d26bf8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분석과 모델링입니다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데이터 소개 , 데이터별 모델링 결과 마지막으로 데이터 분석 과정이 있겠습니다.</a:t>
            </a:r>
            <a:endParaRPr/>
          </a:p>
        </p:txBody>
      </p:sp>
      <p:sp>
        <p:nvSpPr>
          <p:cNvPr id="263" name="Google Shape;263;g1dd3d26bf8f_0_7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d3d26bf8f_0_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dd3d26bf8f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데이터를 설명드리겠습니다</a:t>
            </a:r>
            <a:endParaRPr/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데이터 1번에서는 종속 변수인 아파트 평당 가격과  서울시 행정구, 면적, 층, 건축년도, 계약일 데이터를 사용하였고</a:t>
            </a:r>
            <a:endParaRPr/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데이터 2번에서는 주택담보대출금리, 달러, 엔화, 유로 환율, 소비자물가지수, 코스피 / 코스닥 종가, 무담보콜금리,  KORIBOR, CD, 1년 솨 10년 국고채금리 데이터를 사용하였습니다.</a:t>
            </a:r>
            <a:endParaRPr/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이를통해 매매가에 영향을 주는 변수들을 모델링 분석하여 적절한 예측 모델을 선정하여 적절한 매매 시기를 예측해 보았습니다.</a:t>
            </a:r>
            <a:endParaRPr/>
          </a:p>
        </p:txBody>
      </p:sp>
      <p:sp>
        <p:nvSpPr>
          <p:cNvPr id="276" name="Google Shape;276;g1dd3d26bf8f_0_7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rgbClr val="F2F2F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615670" y="243648"/>
            <a:ext cx="1796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your title</a:t>
            </a:r>
            <a:endParaRPr sz="16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2431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955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>
  <p:cSld name="1_空白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899592" y="239588"/>
            <a:ext cx="9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工作回顾</a:t>
            </a:r>
            <a:endParaRPr sz="14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899592" y="432889"/>
            <a:ext cx="892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 review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微立体创业计划\005.png"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504" y="123478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  <p:pic>
        <p:nvPicPr>
          <p:cNvPr descr="C:\Users\Administrator\Desktop\微立体创业计划\004.png" id="77" name="Google Shape;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03" y="132850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页">
  <p:cSld name="空白页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" y="0"/>
            <a:ext cx="9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8"/>
          <p:cNvGrpSpPr/>
          <p:nvPr/>
        </p:nvGrpSpPr>
        <p:grpSpPr>
          <a:xfrm flipH="1">
            <a:off x="105" y="247997"/>
            <a:ext cx="1797061" cy="507128"/>
            <a:chOff x="2370576" y="533400"/>
            <a:chExt cx="2417354" cy="675900"/>
          </a:xfrm>
        </p:grpSpPr>
        <p:sp>
          <p:nvSpPr>
            <p:cNvPr id="81" name="Google Shape;81;p18"/>
            <p:cNvSpPr/>
            <p:nvPr/>
          </p:nvSpPr>
          <p:spPr>
            <a:xfrm>
              <a:off x="2738030" y="533400"/>
              <a:ext cx="20499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2370576" y="533400"/>
              <a:ext cx="623700" cy="67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8"/>
          <p:cNvSpPr txBox="1"/>
          <p:nvPr/>
        </p:nvSpPr>
        <p:spPr>
          <a:xfrm>
            <a:off x="-1" y="370296"/>
            <a:ext cx="1796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点击click to add your text here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rgbClr val="F2F2F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22"/>
          <p:cNvSpPr txBox="1"/>
          <p:nvPr/>
        </p:nvSpPr>
        <p:spPr>
          <a:xfrm>
            <a:off x="615670" y="243648"/>
            <a:ext cx="1796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your title</a:t>
            </a:r>
            <a:endParaRPr sz="16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2431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3955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>
  <p:cSld name="1_空白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8" name="Google Shape;108;p23"/>
          <p:cNvSpPr txBox="1"/>
          <p:nvPr/>
        </p:nvSpPr>
        <p:spPr>
          <a:xfrm>
            <a:off x="899592" y="239588"/>
            <a:ext cx="9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工作回顾</a:t>
            </a:r>
            <a:endParaRPr sz="14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899592" y="432889"/>
            <a:ext cx="892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 review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微立体创业计划\005.png" id="110" name="Google Shape;11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504" y="123478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  <p:pic>
        <p:nvPicPr>
          <p:cNvPr descr="C:\Users\Administrator\Desktop\微立体创业计划\004.png" id="111" name="Google Shape;1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03" y="132850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页">
  <p:cSld name="空白页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" y="0"/>
            <a:ext cx="9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4"/>
          <p:cNvGrpSpPr/>
          <p:nvPr/>
        </p:nvGrpSpPr>
        <p:grpSpPr>
          <a:xfrm flipH="1">
            <a:off x="105" y="247997"/>
            <a:ext cx="1797061" cy="507128"/>
            <a:chOff x="2370576" y="533400"/>
            <a:chExt cx="2417354" cy="675900"/>
          </a:xfrm>
        </p:grpSpPr>
        <p:sp>
          <p:nvSpPr>
            <p:cNvPr id="115" name="Google Shape;115;p24"/>
            <p:cNvSpPr/>
            <p:nvPr/>
          </p:nvSpPr>
          <p:spPr>
            <a:xfrm>
              <a:off x="2738030" y="533400"/>
              <a:ext cx="20499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2370576" y="533400"/>
              <a:ext cx="623700" cy="67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24"/>
          <p:cNvSpPr txBox="1"/>
          <p:nvPr/>
        </p:nvSpPr>
        <p:spPr>
          <a:xfrm>
            <a:off x="-1" y="370296"/>
            <a:ext cx="1796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点击click to add your text here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rgbClr val="F2F2F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28"/>
          <p:cNvSpPr txBox="1"/>
          <p:nvPr/>
        </p:nvSpPr>
        <p:spPr>
          <a:xfrm>
            <a:off x="615670" y="243648"/>
            <a:ext cx="1796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your title</a:t>
            </a:r>
            <a:endParaRPr sz="16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2431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395536" y="267494"/>
            <a:ext cx="216000" cy="288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>
  <p:cSld name="1_空白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899592" y="239588"/>
            <a:ext cx="912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工作回顾</a:t>
            </a:r>
            <a:endParaRPr sz="14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899592" y="432889"/>
            <a:ext cx="8922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00" lIns="96425" spcFirstLastPara="1" rIns="96425" wrap="square" tIns="482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 review</a:t>
            </a:r>
            <a:endParaRPr sz="105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微立体创业计划\005.png" id="144" name="Google Shape;14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504" y="123478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  <p:pic>
        <p:nvPicPr>
          <p:cNvPr descr="C:\Users\Administrator\Desktop\微立体创业计划\004.png" id="145" name="Google Shape;1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03" y="132850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sx="104000" rotWithShape="0" algn="tl" dir="3000000" dist="63500" sy="104000">
              <a:srgbClr val="000000">
                <a:alpha val="33730"/>
              </a:srgb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页">
  <p:cSld name="空白页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" y="0"/>
            <a:ext cx="91435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30"/>
          <p:cNvGrpSpPr/>
          <p:nvPr/>
        </p:nvGrpSpPr>
        <p:grpSpPr>
          <a:xfrm flipH="1">
            <a:off x="105" y="247997"/>
            <a:ext cx="1797061" cy="507128"/>
            <a:chOff x="2370576" y="533400"/>
            <a:chExt cx="2417354" cy="675900"/>
          </a:xfrm>
        </p:grpSpPr>
        <p:sp>
          <p:nvSpPr>
            <p:cNvPr id="149" name="Google Shape;149;p30"/>
            <p:cNvSpPr/>
            <p:nvPr/>
          </p:nvSpPr>
          <p:spPr>
            <a:xfrm>
              <a:off x="2738030" y="533400"/>
              <a:ext cx="20499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2370576" y="533400"/>
              <a:ext cx="623700" cy="67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30"/>
          <p:cNvSpPr txBox="1"/>
          <p:nvPr/>
        </p:nvSpPr>
        <p:spPr>
          <a:xfrm>
            <a:off x="-1" y="370296"/>
            <a:ext cx="17961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点击click to add your text here</a:t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1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57201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457201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457201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0" type="dt"/>
          </p:nvPr>
        </p:nvSpPr>
        <p:spPr>
          <a:xfrm>
            <a:off x="457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1" type="ftr"/>
          </p:nvPr>
        </p:nvSpPr>
        <p:spPr>
          <a:xfrm>
            <a:off x="3124201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6553201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wonforecast.com/%EC%97%94-%ED%99%98%EC%9C%A8-%EC%A0%84%EB%A7%9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wonforecast.com/%EC%97%94-%ED%99%98%EC%9C%A8-%EC%A0%84%EB%A7%9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1057523b4226046.png" id="157" name="Google Shape;1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601" y="627534"/>
            <a:ext cx="4403279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/>
          <p:nvPr/>
        </p:nvSpPr>
        <p:spPr>
          <a:xfrm>
            <a:off x="683568" y="2143861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b="1" i="0" lang="ko" sz="4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</a:t>
            </a:r>
            <a:r>
              <a:rPr b="1" lang="ko" sz="4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b="0" i="0" sz="3200" u="none" cap="none" strike="noStrik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683568" y="2768029"/>
            <a:ext cx="41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APT </a:t>
            </a:r>
            <a:r>
              <a:rPr lang="ko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</a:t>
            </a:r>
            <a:r>
              <a:rPr lang="ko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prediction in Seoul</a:t>
            </a:r>
            <a:endParaRPr b="0" i="0" sz="2000" u="none" cap="none" strike="noStrik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683568" y="3423003"/>
            <a:ext cx="3384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‘K2S2’</a:t>
            </a:r>
            <a:endParaRPr b="0" i="0" sz="1100" u="none" cap="none" strike="noStrik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683568" y="1275606"/>
            <a:ext cx="248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Arial"/>
              <a:buNone/>
            </a:pPr>
            <a:r>
              <a:rPr b="0" i="0" lang="ko" sz="60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</a:t>
            </a:r>
            <a:r>
              <a:rPr lang="ko" sz="6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6000" u="none" cap="none" strike="noStrik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/>
        </p:nvSpPr>
        <p:spPr>
          <a:xfrm>
            <a:off x="723050" y="1071850"/>
            <a:ext cx="34650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① 종속변수 (서울시 아파트 매매 실거래가)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데이터 분리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2007~2022년 데이터 : 분석 및 학습 진행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2023년 데이터 : 추후 학습모델의 예측가와 비교할 데이터셋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그룹화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서울시 / 구별로 groupby, 계약일을 년-월 단위로 묶음.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컬럼 추가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‘면적당 가격 평균’ = 거래금액/전용면적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과정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4903550" y="1071850"/>
            <a:ext cx="34650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 독립변수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시간 단위 통일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년-월 (일 단위로 기록된 변수들은 평균가로 변환)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41"/>
          <p:cNvCxnSpPr/>
          <p:nvPr/>
        </p:nvCxnSpPr>
        <p:spPr>
          <a:xfrm>
            <a:off x="7475" y="2142500"/>
            <a:ext cx="9129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과정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992000" y="1914950"/>
            <a:ext cx="455100" cy="45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384800" y="2569200"/>
            <a:ext cx="1669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전체 (전처리 전) / 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전체 (전처리 후) /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행정구별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3가지 경우의 OLS 분석 (R-squared,P-value값)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2277750" y="2569200"/>
            <a:ext cx="26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독립변수 간 상관성 분석 (상관계수, 다중공선성),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R-squared 값을 높여주는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연관성 높은 변수만 남기기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5128500" y="2569200"/>
            <a:ext cx="166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구별 데이터로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회귀모델 학습 &amp; 평가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6922650" y="2569200"/>
            <a:ext cx="166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 결과 확인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(2023년 데이터랑 값 비교)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3368400" y="1914950"/>
            <a:ext cx="455100" cy="45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2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5735700" y="1914950"/>
            <a:ext cx="455100" cy="45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7529846" y="1914950"/>
            <a:ext cx="455100" cy="45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</a:rPr>
              <a:t>4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1. OLS 분석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723050" y="995650"/>
            <a:ext cx="171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① 전체 데이터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별도의 전처리 없이 한 경우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R-squared : 0.805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2674300" y="995650"/>
            <a:ext cx="171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 서울시 평균 데이터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서울시 전체를 평균 낸 경우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R-squared : 0.885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4797625" y="995650"/>
            <a:ext cx="1988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 행정구별 평균 데이터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구별로 평균 낸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경우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▪Top 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중랑구      R-squared : 0.642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성북구      R-squared : 0.637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4887300" y="2557725"/>
            <a:ext cx="1710600" cy="21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4">
            <a:alphaModFix/>
          </a:blip>
          <a:srcRect b="11524" l="6082" r="67572" t="10817"/>
          <a:stretch/>
        </p:blipFill>
        <p:spPr>
          <a:xfrm>
            <a:off x="2674300" y="1972775"/>
            <a:ext cx="1664760" cy="27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 rotWithShape="1">
          <a:blip r:embed="rId5">
            <a:alphaModFix/>
          </a:blip>
          <a:srcRect b="3535" l="23220" r="51271" t="11481"/>
          <a:stretch/>
        </p:blipFill>
        <p:spPr>
          <a:xfrm>
            <a:off x="723050" y="1972775"/>
            <a:ext cx="1472947" cy="2760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Google Shape;352;p42"/>
          <p:cNvGraphicFramePr/>
          <p:nvPr/>
        </p:nvGraphicFramePr>
        <p:xfrm>
          <a:off x="5179300" y="26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{58962FB4-935A-4414-ADFE-C4BADF3184FB}</a:tableStyleId>
              </a:tblPr>
              <a:tblGrid>
                <a:gridCol w="503100"/>
                <a:gridCol w="631425"/>
              </a:tblGrid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accent1"/>
                          </a:solidFill>
                        </a:rPr>
                        <a:t>행정구</a:t>
                      </a:r>
                      <a:endParaRPr b="1" sz="800">
                        <a:solidFill>
                          <a:schemeClr val="accent1"/>
                        </a:solidFill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accent1"/>
                          </a:solidFill>
                        </a:rPr>
                        <a:t>R-squared</a:t>
                      </a:r>
                      <a:endParaRPr b="1" sz="800">
                        <a:solidFill>
                          <a:schemeClr val="accent1"/>
                        </a:solidFill>
                      </a:endParaRPr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중랑구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0.642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성북구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0.637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은평구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0.631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서대문구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0.624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성동구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0.608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노원구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0.602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강북구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0.601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동대문구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0.585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마포구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0.552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관악구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0.549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강서구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0.548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0.543</a:t>
                      </a:r>
                      <a:endParaRPr sz="800"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353" name="Google Shape;353;p42"/>
          <p:cNvSpPr/>
          <p:nvPr/>
        </p:nvSpPr>
        <p:spPr>
          <a:xfrm>
            <a:off x="5092025" y="2892525"/>
            <a:ext cx="1324500" cy="5454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6824350" y="2557725"/>
            <a:ext cx="1592400" cy="21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Google Shape;355;p42"/>
          <p:cNvGraphicFramePr/>
          <p:nvPr/>
        </p:nvGraphicFramePr>
        <p:xfrm>
          <a:off x="7084275" y="26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{58962FB4-935A-4414-ADFE-C4BADF3184FB}</a:tableStyleId>
              </a:tblPr>
              <a:tblGrid>
                <a:gridCol w="503100"/>
                <a:gridCol w="631425"/>
              </a:tblGrid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금천구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0.532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도봉구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0.525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광진구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0.522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동작구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0.512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영등포구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0.488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종로구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0.474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양천구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0.462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구로구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0.44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용산구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0.408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강남구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0.405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서초구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0.405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0.373</a:t>
                      </a:r>
                      <a:endParaRPr sz="800"/>
                    </a:p>
                  </a:txBody>
                  <a:tcPr marT="0" marB="0" marR="0" marL="0" anchor="ctr"/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송파구</a:t>
                      </a:r>
                      <a:endParaRPr sz="8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0.339</a:t>
                      </a:r>
                      <a:endParaRPr sz="800"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356" name="Google Shape;356;p42"/>
          <p:cNvSpPr txBox="1"/>
          <p:nvPr/>
        </p:nvSpPr>
        <p:spPr>
          <a:xfrm>
            <a:off x="6666875" y="1858409"/>
            <a:ext cx="219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은평구      R-squared : 0.631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서대문구   R-squared : 0.624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632450" y="208975"/>
            <a:ext cx="254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 독립변수 상관성 분석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723050" y="1071850"/>
            <a:ext cx="171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상관계수</a:t>
            </a:r>
            <a:br>
              <a:rPr lang="ko" sz="10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4115325" y="1071850"/>
            <a:ext cx="141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② 다중공선성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850" y="1947325"/>
            <a:ext cx="2793073" cy="26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/>
        </p:nvSpPr>
        <p:spPr>
          <a:xfrm>
            <a:off x="5903850" y="1071850"/>
            <a:ext cx="3046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환율 (엔화, 유로)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주가 (kospi, kosdaq)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 금리 (주담대, 콜금리, koribor, cd, 국고채(1,10년))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(cpi는 3번 그룹과 상관계수 높지만, 그래프 다름)</a:t>
            </a:r>
            <a:endParaRPr b="1" sz="120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 rotWithShape="1">
          <a:blip r:embed="rId5">
            <a:alphaModFix/>
          </a:blip>
          <a:srcRect b="0" l="0" r="15697" t="8357"/>
          <a:stretch/>
        </p:blipFill>
        <p:spPr>
          <a:xfrm>
            <a:off x="272025" y="1560225"/>
            <a:ext cx="3605499" cy="30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/>
          <p:nvPr/>
        </p:nvSpPr>
        <p:spPr>
          <a:xfrm>
            <a:off x="7602086" y="1933475"/>
            <a:ext cx="1048500" cy="2747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3"/>
          <p:cNvSpPr/>
          <p:nvPr/>
        </p:nvSpPr>
        <p:spPr>
          <a:xfrm>
            <a:off x="6442451" y="1933475"/>
            <a:ext cx="418200" cy="2747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3"/>
          <p:cNvSpPr/>
          <p:nvPr/>
        </p:nvSpPr>
        <p:spPr>
          <a:xfrm>
            <a:off x="7138250" y="1933475"/>
            <a:ext cx="418200" cy="2747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6">
            <a:alphaModFix/>
          </a:blip>
          <a:srcRect b="17545" l="54599" r="32292" t="50389"/>
          <a:stretch/>
        </p:blipFill>
        <p:spPr>
          <a:xfrm>
            <a:off x="4115325" y="1682150"/>
            <a:ext cx="1644077" cy="28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2771775" y="59650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632450" y="208975"/>
            <a:ext cx="254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2. 독립변수 상관성 분석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723050" y="1071850"/>
            <a:ext cx="335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 구별 데이터 사용 &amp; 연관성 높은 변수만 남기기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799250" y="2414975"/>
            <a:ext cx="1650900" cy="22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은평구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-----------------------------------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VIF                변수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      1.006628            층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     1.030393       전용면적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      1.056982       건축년도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      1.334102        계약월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      4.615210        일본엔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      5.377316       미국달러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      6.307534  KOSDAQ_종가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      7.797948         유로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      8.686680   KOSPI_종가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2653175" y="1461650"/>
            <a:ext cx="24669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| 적합한 변수 도출 과정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VIF가 높은 순서대로 변수를 제거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OLS 분석을 반복하며 r, p값을 비교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799250" y="1461650"/>
            <a:ext cx="179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| VIF 순위가 구마다 다름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따라서, 구별로 분석.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2685325" y="2424075"/>
            <a:ext cx="1650900" cy="22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서대문</a:t>
            </a: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-----------------------------------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VIF                변수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      1.010470       전용면적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     1.040466          층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      1.095460       건축년도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      1.372340        계약월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      4.445222        일본엔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      5.179834  KOSDAQ_종가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      5.737198       미국달러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      7.188304         유로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      7.851818   KOSPI_종가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4602225" y="2424075"/>
            <a:ext cx="1650900" cy="22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성북</a:t>
            </a: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-----------------------------------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VIF                변수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      1.016487          층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     1.024922       전용면적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      1.050183       건축년도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      1.379832        계약월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      4.310482        일본엔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      5.447995       미국달러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      5.526794  KOSDAQ_종가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      7.579139         유로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      7.783923   KOSPI_종가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44"/>
          <p:cNvSpPr txBox="1"/>
          <p:nvPr/>
        </p:nvSpPr>
        <p:spPr>
          <a:xfrm>
            <a:off x="6519125" y="2424075"/>
            <a:ext cx="1650900" cy="22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중랑</a:t>
            </a: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-----------------------------------</a:t>
            </a:r>
            <a:endParaRPr sz="9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VIF                변수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      1.034254          층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     1.043395       전용면적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      1.076151       건축년도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      1.388016        계약월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      4.758556        일본엔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      5.285470  KOSDAQ_종가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      6.238184       미국달러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7      7.092226         유로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      8.035585   KOSPI_종가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4602225" y="1461650"/>
            <a:ext cx="2466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| VIF 10 이하인 변수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사용해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회귀 분석 진행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32450" y="208975"/>
            <a:ext cx="384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 회귀 모델 학습 및 평가, 실제값과 비교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723050" y="1071850"/>
            <a:ext cx="17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① 회귀 </a:t>
            </a: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선택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2881025" y="1388350"/>
            <a:ext cx="17106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LinearRegression</a:t>
            </a:r>
            <a:r>
              <a:rPr lang="ko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endParaRPr sz="1000" u="sng">
              <a:solidFill>
                <a:srgbClr val="1DBED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1DBED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	  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train : 0.890점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0.842점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실거래가: 827.834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 : 790.506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성북구	    train : 0.872점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0.789점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실거래가: 1094.741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예측가:1096.834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은평구	    train : 0.929점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0.835점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 : 989.959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 : 950</a:t>
            </a: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.821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서대문구    train : 0.897점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test : 0.810점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실거래가: 1088.542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예측가: 1083.869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4826486" y="1392701"/>
            <a:ext cx="18618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DecisionTreeRegressor</a:t>
            </a:r>
            <a:endParaRPr b="1" sz="1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1DBED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	    train : 1.0점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0.776점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실거래가: 827.834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예측가: 946.068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성북구	    train : 1.0점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0.637점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실거래가: 1094.741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예측가: 1011.991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은평구	    train : 1.0점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0.795점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 : 989.959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 : 1075.836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서대문구    train : 1.0점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test : 0.533점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실거래가: 1088.542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예측가: 1168.184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6861288" y="1392693"/>
            <a:ext cx="18618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RandomForestRegressor</a:t>
            </a:r>
            <a:endParaRPr b="1" sz="1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1DBED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	 train : 0.984점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test : 0.903점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실거래가: 827.834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예측가: 781.347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성북구	 train : 0.987점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test : 0.903점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실거래가: 1094.943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예측가: 1038.58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은평구	  train : 0.988점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test : 0.834점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실거래가 : 989.959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예측가 : 1023.471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서대문구    train : 0.981점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test : 0.799점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실거래가:1088.542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예측가: 1022.65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723050" y="3891100"/>
            <a:ext cx="159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decisionTreeregressor과 randomForestRegressor는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예측값 1000개로 평균을 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2656117" y="1627825"/>
            <a:ext cx="251100" cy="249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/>
        </p:nvSpPr>
        <p:spPr>
          <a:xfrm>
            <a:off x="2821325" y="1071850"/>
            <a:ext cx="1594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② 모델별 결과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723050" y="1392700"/>
            <a:ext cx="171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LinearRegression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오차범위가 가장 적음. 추천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DecisionTreeRegressor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과적합, 사용하기에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적합하지 않음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 RandomForestRegressor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오차 범위가 1보다 큼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1" name="Google Shape;401;p45"/>
          <p:cNvCxnSpPr/>
          <p:nvPr/>
        </p:nvCxnSpPr>
        <p:spPr>
          <a:xfrm>
            <a:off x="4648503" y="1433300"/>
            <a:ext cx="0" cy="33219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6619303" y="1433300"/>
            <a:ext cx="0" cy="33219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5"/>
          <p:cNvSpPr/>
          <p:nvPr/>
        </p:nvSpPr>
        <p:spPr>
          <a:xfrm>
            <a:off x="2649183" y="2410061"/>
            <a:ext cx="251100" cy="249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 txBox="1"/>
          <p:nvPr/>
        </p:nvSpPr>
        <p:spPr>
          <a:xfrm>
            <a:off x="1098425" y="5563425"/>
            <a:ext cx="2510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9414550" y="331300"/>
            <a:ext cx="5690400" cy="107976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2023.01	'전용면적', '층', '건축년도'  실제 데이터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중랑구 사가정센트럴아이파크 10억(제곱미터당 8,928,572원)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112, 15, 2020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0.8898795575107963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0.8416635479358058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array([678.81404377])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0.7865943477476706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697.582967396768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0.9852686758392967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0.9085766683256069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781.0760987914331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성북구 길음뉴타운데시앙 5억2천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6,582,278원)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79, 12, 1999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0.8721202134346807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0.7892909541721179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array([735.76582537])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0.6871258280801222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1101.5711330931329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0.985973802551428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0.9041695593754628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809.4425029752465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은평구 북한산래미안 6억7500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8,544,303원)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79, 9, 2010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0.929171832828983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0.8352870385130098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array([861.11475381])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0.7508988397736686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1069.0247757066666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0.9849209062883701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0.8255129256889895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981.19961729127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서대문구 dmc래미안E편한세상 8억4천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9,767,441원)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86, 4, 2012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0.8967782099785805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0.8100059775868633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array([1245.09399497])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0.653670666901039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1164.9703797199418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0.9832051298287168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0.8216475299921014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1093.4725507275784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2656131" y="3228685"/>
            <a:ext cx="251100" cy="249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5"/>
          <p:cNvSpPr/>
          <p:nvPr/>
        </p:nvSpPr>
        <p:spPr>
          <a:xfrm>
            <a:off x="2656134" y="4047311"/>
            <a:ext cx="251100" cy="249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6"/>
          <p:cNvSpPr txBox="1"/>
          <p:nvPr/>
        </p:nvSpPr>
        <p:spPr>
          <a:xfrm>
            <a:off x="632450" y="208975"/>
            <a:ext cx="384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 연관성 높은 변수 시각화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1098425" y="5563425"/>
            <a:ext cx="25107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606" y="2802700"/>
            <a:ext cx="2936718" cy="22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850" y="2802687"/>
            <a:ext cx="2936718" cy="220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606" y="600150"/>
            <a:ext cx="2936718" cy="220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850" y="600150"/>
            <a:ext cx="2936718" cy="22025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723050" y="1071850"/>
            <a:ext cx="17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723050" y="1392700"/>
            <a:ext cx="1710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</a:rPr>
              <a:t>GridSearchCV를 이용하여 최적의 하이퍼 파라미터를 알아보고자 했다.</a:t>
            </a:r>
            <a:endParaRPr sz="10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2121"/>
                </a:solidFill>
              </a:rPr>
              <a:t>결과값을 통해 구마다 독립변수들의 기여도 순위가 다르다는 것을 알 수 있다.</a:t>
            </a:r>
            <a:endParaRPr sz="1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 결과 정리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1394400" y="1264328"/>
            <a:ext cx="2026426" cy="475526"/>
          </a:xfrm>
          <a:custGeom>
            <a:rect b="b" l="l" r="r" t="t"/>
            <a:pathLst>
              <a:path extrusionOk="0" h="732" w="2306">
                <a:moveTo>
                  <a:pt x="1984" y="732"/>
                </a:moveTo>
                <a:lnTo>
                  <a:pt x="0" y="732"/>
                </a:lnTo>
                <a:lnTo>
                  <a:pt x="321" y="366"/>
                </a:lnTo>
                <a:lnTo>
                  <a:pt x="0" y="0"/>
                </a:lnTo>
                <a:lnTo>
                  <a:pt x="1984" y="0"/>
                </a:lnTo>
                <a:lnTo>
                  <a:pt x="2306" y="366"/>
                </a:lnTo>
                <a:lnTo>
                  <a:pt x="1984" y="732"/>
                </a:lnTo>
                <a:close/>
              </a:path>
            </a:pathLst>
          </a:custGeom>
          <a:solidFill>
            <a:srgbClr val="1F4B7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1810845" y="1362955"/>
            <a:ext cx="128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연관성 높은 변수</a:t>
            </a:r>
            <a:endParaRPr b="1"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1394400" y="2969628"/>
            <a:ext cx="2026426" cy="475526"/>
          </a:xfrm>
          <a:custGeom>
            <a:rect b="b" l="l" r="r" t="t"/>
            <a:pathLst>
              <a:path extrusionOk="0" h="732" w="2306">
                <a:moveTo>
                  <a:pt x="1984" y="732"/>
                </a:moveTo>
                <a:lnTo>
                  <a:pt x="0" y="732"/>
                </a:lnTo>
                <a:lnTo>
                  <a:pt x="321" y="366"/>
                </a:lnTo>
                <a:lnTo>
                  <a:pt x="0" y="0"/>
                </a:lnTo>
                <a:lnTo>
                  <a:pt x="1984" y="0"/>
                </a:lnTo>
                <a:lnTo>
                  <a:pt x="2306" y="366"/>
                </a:lnTo>
                <a:lnTo>
                  <a:pt x="1984" y="732"/>
                </a:lnTo>
                <a:close/>
              </a:path>
            </a:pathLst>
          </a:custGeom>
          <a:solidFill>
            <a:srgbClr val="1F4B7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1720200" y="3068250"/>
            <a:ext cx="154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아파트 매매가 예측</a:t>
            </a:r>
            <a:endParaRPr b="1" sz="1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3535200" y="1147650"/>
            <a:ext cx="4372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같은 서울시라도 지역마다 연관성 있는 변수가 달라지는 것으로 확인됐다.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프로젝트에서 상세히 알아본 네 지역에서는 건물 자체 특성(층, 전용면적, 건축년도)와 계약 월, 환율(일본엔, 미국달러,유로), 주가(KOSDAQ, KOSPI)의 영향을 많이 받는 것으로 보인다.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3535200" y="2832575"/>
            <a:ext cx="39720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회귀 분석을 통해 모델링한 결과로 만들어낸 예측 모델 역시 지역에 따라 적합한 모델이 다른 것으로 나타났다.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LinearRegression 모델이 모든 지역에서 가장 오차범위가 적어서 적합하다고 보여지고, RandomForestRegressor 모델도 오차 범위가 LinearRegression보다는 크지만 사용하기엔 나쁘지 않은 정도로 나타났다.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다만, DecisionTreeRegressor 모델은 모든 지역에서 과적합이 발생하기 때문에 아파트 가격 예측에 사용하기에는 맞지 않는 것으로 유추된다.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47"/>
          <p:cNvSpPr txBox="1"/>
          <p:nvPr/>
        </p:nvSpPr>
        <p:spPr>
          <a:xfrm>
            <a:off x="360025" y="5385175"/>
            <a:ext cx="5690400" cy="107976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2023.01	'전용면적', '층', '건축년도'  실제 데이터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중랑구 사가정센트럴아이파크 10억(제곱미터당 8,928,572원)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112, 15, 2020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0.8898795575107963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0.8416635479358058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array([678.81404377])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0.7865943477476706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697.582967396768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0.9852686758392967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0.9085766683256069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781.0760987914331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성북구 길음뉴타운데시앙 5억2천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6,582,278원)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79, 12, 1999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0.8721202134346807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0.7892909541721179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array([735.76582537])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0.6871258280801222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1101.5711330931329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0.985973802551428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0.9041695593754628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809.4425029752465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은평구 북한산래미안 6억7500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8,544,303원)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79, 9, 2010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0.929171832828983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0.8352870385130098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array([861.11475381])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0.7508988397736686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1069.0247757066666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0.9849209062883701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0.8255129256889895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981.19961729127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서대문구 dmc래미안E편한세상 8억4천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(제곱미터당 9,767,441원)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86, 4, 2012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0.8967782099785805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0.8100059775868633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array([1245.09399497])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1.0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0.653670666901039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1164.9703797199418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학습용 :  0.9832051298287168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검증용 :  0.8216475299921014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예측값 :  1093.4725507275784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 txBox="1"/>
          <p:nvPr/>
        </p:nvSpPr>
        <p:spPr>
          <a:xfrm>
            <a:off x="632450" y="208975"/>
            <a:ext cx="332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2024 서울시 구별 평단가 예측하기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695575" y="571500"/>
            <a:ext cx="820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'전용면적', '층', '건축년도'</a:t>
            </a: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'KOSPI', '미국달러', '일본엔', '유로', ’KOSDAQ', '계약월'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▪그래프 변화 : 전용면적(감소 또는 유지), 층(일정한 중간값으로 유지), 건축년도(상승하는 추세)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936200" y="1138650"/>
            <a:ext cx="102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9594300" y="948750"/>
            <a:ext cx="3250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전용면적은 그래프의 변화 추세를 보았을때 최고치 단계를 유지 혹은 비슷하게 흘러가는 모습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층변화는 일정한 중간값정도로 유지되는모습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건축년도는 상승하는추세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48"/>
          <p:cNvPicPr preferRelativeResize="0"/>
          <p:nvPr/>
        </p:nvPicPr>
        <p:blipFill rotWithShape="1">
          <a:blip r:embed="rId4">
            <a:alphaModFix/>
          </a:blip>
          <a:srcRect b="7337" l="6965" r="7564" t="8903"/>
          <a:stretch/>
        </p:blipFill>
        <p:spPr>
          <a:xfrm>
            <a:off x="6751205" y="1499613"/>
            <a:ext cx="2147270" cy="343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8"/>
          <p:cNvPicPr preferRelativeResize="0"/>
          <p:nvPr/>
        </p:nvPicPr>
        <p:blipFill rotWithShape="1">
          <a:blip r:embed="rId5">
            <a:alphaModFix/>
          </a:blip>
          <a:srcRect b="8203" l="5043" r="7551" t="9600"/>
          <a:stretch/>
        </p:blipFill>
        <p:spPr>
          <a:xfrm>
            <a:off x="4515788" y="1499613"/>
            <a:ext cx="2195825" cy="337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 rotWithShape="1">
          <a:blip r:embed="rId6">
            <a:alphaModFix/>
          </a:blip>
          <a:srcRect b="8055" l="7113" r="8696" t="9748"/>
          <a:stretch/>
        </p:blipFill>
        <p:spPr>
          <a:xfrm>
            <a:off x="2361189" y="1499602"/>
            <a:ext cx="2115028" cy="337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8"/>
          <p:cNvPicPr preferRelativeResize="0"/>
          <p:nvPr/>
        </p:nvPicPr>
        <p:blipFill rotWithShape="1">
          <a:blip r:embed="rId7">
            <a:alphaModFix/>
          </a:blip>
          <a:srcRect b="7455" l="6117" r="5853" t="8778"/>
          <a:stretch/>
        </p:blipFill>
        <p:spPr>
          <a:xfrm>
            <a:off x="149625" y="1467519"/>
            <a:ext cx="2211565" cy="343941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/>
        </p:nvSpPr>
        <p:spPr>
          <a:xfrm>
            <a:off x="3082200" y="1138650"/>
            <a:ext cx="102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5305300" y="1138650"/>
            <a:ext cx="134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성북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7414075" y="1138650"/>
            <a:ext cx="148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구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898450" y="5245850"/>
            <a:ext cx="70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18페이지는 19페이지의 정보를 얻기위해 임의로 넣어줄 변수의 값을 예측해본것이고 이 시각그래프를 통해  중앙값 혹은 평균에 가까운 값을 넣어주었다.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9"/>
          <p:cNvSpPr txBox="1"/>
          <p:nvPr/>
        </p:nvSpPr>
        <p:spPr>
          <a:xfrm>
            <a:off x="632450" y="208975"/>
            <a:ext cx="332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2024 서울시 구별 평단가 예측하기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695575" y="723900"/>
            <a:ext cx="820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▪사용 데이터 : </a:t>
            </a:r>
            <a:r>
              <a:rPr lang="ko" sz="1000" u="sng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2024년 예측 데이터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▪2024년 1월 예측 데이터 (평균값)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'전용면적', '층', '건축년도', 'KOSPI', '미국달러', '일본엔', '유로', ’KOSDAQ', '계약월' =  ’구마다 상이‘, ‘구마다 상이‘, ‘구마다 상이‘, 2380, 1301, 9.92, 1397.85,827.69 , 1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695575" y="1628349"/>
            <a:ext cx="3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중랑구 </a:t>
            </a:r>
            <a:r>
              <a:rPr lang="ko" sz="800">
                <a:solidFill>
                  <a:schemeClr val="dk1"/>
                </a:solidFill>
                <a:highlight>
                  <a:srgbClr val="F2F2F2"/>
                </a:highlight>
                <a:latin typeface="Nanum Gothic"/>
                <a:ea typeface="Nanum Gothic"/>
                <a:cs typeface="Nanum Gothic"/>
                <a:sym typeface="Nanum Gothic"/>
              </a:rPr>
              <a:t>[45,  8.86, 2003.26,2380, 1301, 9.92, 1397.85,827.69 , 1]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59" name="Google Shape;459;p49"/>
          <p:cNvGraphicFramePr/>
          <p:nvPr/>
        </p:nvGraphicFramePr>
        <p:xfrm>
          <a:off x="983575" y="19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{96A4033C-09AB-4F3A-885C-A699A13CB339}</a:tableStyleId>
              </a:tblPr>
              <a:tblGrid>
                <a:gridCol w="777450"/>
                <a:gridCol w="1098400"/>
                <a:gridCol w="1191300"/>
              </a:tblGrid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2024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전용면적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69.286400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감소 = 45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8.864286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8.86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건축년도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2001.261905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증가 =  2003.26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0" name="Google Shape;460;p49"/>
          <p:cNvSpPr txBox="1"/>
          <p:nvPr/>
        </p:nvSpPr>
        <p:spPr>
          <a:xfrm>
            <a:off x="695575" y="3371524"/>
            <a:ext cx="3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은평구 </a:t>
            </a:r>
            <a:r>
              <a:rPr lang="ko" sz="800">
                <a:solidFill>
                  <a:schemeClr val="dk1"/>
                </a:solidFill>
                <a:highlight>
                  <a:srgbClr val="F2F2F2"/>
                </a:highlight>
                <a:latin typeface="Nanum Gothic"/>
                <a:ea typeface="Nanum Gothic"/>
                <a:cs typeface="Nanum Gothic"/>
                <a:sym typeface="Nanum Gothic"/>
              </a:rPr>
              <a:t>[73.86,7.26, 2007,2380, 1301, 9.92, 1397.85,827.69 , 1]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61" name="Google Shape;461;p49"/>
          <p:cNvGraphicFramePr/>
          <p:nvPr/>
        </p:nvGraphicFramePr>
        <p:xfrm>
          <a:off x="983575" y="364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{96A4033C-09AB-4F3A-885C-A699A13CB339}</a:tableStyleId>
              </a:tblPr>
              <a:tblGrid>
                <a:gridCol w="777450"/>
                <a:gridCol w="1098400"/>
                <a:gridCol w="1191300"/>
              </a:tblGrid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2024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전용면적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78.869703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감소 = 73.86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7.266246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7.26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건축년도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2005.116464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증가 = 2007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2" name="Google Shape;462;p49"/>
          <p:cNvSpPr txBox="1"/>
          <p:nvPr/>
        </p:nvSpPr>
        <p:spPr>
          <a:xfrm>
            <a:off x="4793950" y="1628349"/>
            <a:ext cx="367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성북구 </a:t>
            </a:r>
            <a:r>
              <a:rPr lang="ko" sz="800">
                <a:solidFill>
                  <a:schemeClr val="dk1"/>
                </a:solidFill>
                <a:highlight>
                  <a:srgbClr val="F2F2F2"/>
                </a:highlight>
                <a:latin typeface="Nanum Gothic"/>
                <a:ea typeface="Nanum Gothic"/>
                <a:cs typeface="Nanum Gothic"/>
                <a:sym typeface="Nanum Gothic"/>
              </a:rPr>
              <a:t>[77.269,9.539,2005.4,2380, 1301, 9.92, 1397.85,827.69 , 1]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63" name="Google Shape;463;p49"/>
          <p:cNvGraphicFramePr/>
          <p:nvPr/>
        </p:nvGraphicFramePr>
        <p:xfrm>
          <a:off x="5081950" y="19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{96A4033C-09AB-4F3A-885C-A699A13CB339}</a:tableStyleId>
              </a:tblPr>
              <a:tblGrid>
                <a:gridCol w="777450"/>
                <a:gridCol w="1098400"/>
                <a:gridCol w="1191300"/>
              </a:tblGrid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2024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전용면적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77.269716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77.269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9.539216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9.539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건축년도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2003.441176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1E1E1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증가= 2005.4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4" name="Google Shape;464;p49"/>
          <p:cNvSpPr txBox="1"/>
          <p:nvPr/>
        </p:nvSpPr>
        <p:spPr>
          <a:xfrm>
            <a:off x="4793950" y="3371524"/>
            <a:ext cx="405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b="1" lang="ko" sz="1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서대문구 </a:t>
            </a:r>
            <a:r>
              <a:rPr lang="ko" sz="800">
                <a:solidFill>
                  <a:schemeClr val="dk1"/>
                </a:solidFill>
                <a:highlight>
                  <a:srgbClr val="F2F2F2"/>
                </a:highlight>
                <a:latin typeface="Nanum Gothic"/>
                <a:ea typeface="Nanum Gothic"/>
                <a:cs typeface="Nanum Gothic"/>
                <a:sym typeface="Nanum Gothic"/>
              </a:rPr>
              <a:t>[81,8.327496,2002.5848,2380, 1301, 9.92, 1397.85,827.69 , 1]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65" name="Google Shape;465;p49"/>
          <p:cNvGraphicFramePr/>
          <p:nvPr/>
        </p:nvGraphicFramePr>
        <p:xfrm>
          <a:off x="5081950" y="364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{96A4033C-09AB-4F3A-885C-A699A13CB339}</a:tableStyleId>
              </a:tblPr>
              <a:tblGrid>
                <a:gridCol w="777450"/>
                <a:gridCol w="1098400"/>
                <a:gridCol w="1191300"/>
              </a:tblGrid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2024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전용면적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77.136663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77.136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8.327496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유지 = 8.327496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0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건축년도</a:t>
                      </a:r>
                      <a:endParaRPr b="1"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2000.584828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증가 = 2002.5848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/>
          <p:nvPr/>
        </p:nvSpPr>
        <p:spPr>
          <a:xfrm>
            <a:off x="4312562" y="1492064"/>
            <a:ext cx="510900" cy="512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0" i="0" sz="3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4312562" y="2208123"/>
            <a:ext cx="510900" cy="512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i="0" sz="30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4312562" y="2924181"/>
            <a:ext cx="510900" cy="512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3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4312562" y="3640240"/>
            <a:ext cx="510900" cy="5121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0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3000" u="none" cap="none" strike="noStrike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4994146" y="1494175"/>
            <a:ext cx="308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배</a:t>
            </a: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 및 목적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주제, 개요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4994150" y="2210225"/>
            <a:ext cx="289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회귀분석을 통한 분석 과정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4994155" y="2926279"/>
            <a:ext cx="339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결론과 향후 과제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4994155" y="3642338"/>
            <a:ext cx="278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팀소개 &amp; 느낀점</a:t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파트 분배, 과제 후 느낀점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34467" y="196114"/>
            <a:ext cx="3478668" cy="4954365"/>
          </a:xfrm>
          <a:custGeom>
            <a:rect b="b" l="l" r="r" t="t"/>
            <a:pathLst>
              <a:path extrusionOk="0" h="7232650" w="4092551">
                <a:moveTo>
                  <a:pt x="0" y="0"/>
                </a:moveTo>
                <a:lnTo>
                  <a:pt x="3970644" y="0"/>
                </a:lnTo>
                <a:lnTo>
                  <a:pt x="3901482" y="83956"/>
                </a:lnTo>
                <a:lnTo>
                  <a:pt x="3775778" y="271197"/>
                </a:lnTo>
                <a:lnTo>
                  <a:pt x="3665160" y="462568"/>
                </a:lnTo>
                <a:lnTo>
                  <a:pt x="3577168" y="656692"/>
                </a:lnTo>
                <a:lnTo>
                  <a:pt x="3501746" y="857702"/>
                </a:lnTo>
                <a:lnTo>
                  <a:pt x="3448950" y="1060085"/>
                </a:lnTo>
                <a:lnTo>
                  <a:pt x="3406211" y="1265224"/>
                </a:lnTo>
                <a:lnTo>
                  <a:pt x="3378556" y="1474493"/>
                </a:lnTo>
                <a:lnTo>
                  <a:pt x="3365985" y="1686516"/>
                </a:lnTo>
                <a:lnTo>
                  <a:pt x="3365985" y="1901292"/>
                </a:lnTo>
                <a:lnTo>
                  <a:pt x="3373529" y="2117444"/>
                </a:lnTo>
                <a:lnTo>
                  <a:pt x="3396154" y="2337728"/>
                </a:lnTo>
                <a:lnTo>
                  <a:pt x="3423810" y="2556633"/>
                </a:lnTo>
                <a:lnTo>
                  <a:pt x="3459007" y="2781047"/>
                </a:lnTo>
                <a:lnTo>
                  <a:pt x="3496718" y="3005461"/>
                </a:lnTo>
                <a:lnTo>
                  <a:pt x="3546999" y="3231249"/>
                </a:lnTo>
                <a:lnTo>
                  <a:pt x="3594766" y="3458416"/>
                </a:lnTo>
                <a:lnTo>
                  <a:pt x="3647561" y="3684206"/>
                </a:lnTo>
                <a:lnTo>
                  <a:pt x="3705385" y="3914125"/>
                </a:lnTo>
                <a:lnTo>
                  <a:pt x="3758180" y="4142670"/>
                </a:lnTo>
                <a:lnTo>
                  <a:pt x="3813489" y="4371213"/>
                </a:lnTo>
                <a:lnTo>
                  <a:pt x="3866285" y="4603887"/>
                </a:lnTo>
                <a:lnTo>
                  <a:pt x="3916566" y="4832430"/>
                </a:lnTo>
                <a:lnTo>
                  <a:pt x="3964334" y="5060974"/>
                </a:lnTo>
                <a:lnTo>
                  <a:pt x="4004558" y="5288141"/>
                </a:lnTo>
                <a:lnTo>
                  <a:pt x="4039755" y="5513930"/>
                </a:lnTo>
                <a:lnTo>
                  <a:pt x="4064896" y="5741097"/>
                </a:lnTo>
                <a:lnTo>
                  <a:pt x="4082494" y="5968264"/>
                </a:lnTo>
                <a:lnTo>
                  <a:pt x="4092551" y="6189924"/>
                </a:lnTo>
                <a:lnTo>
                  <a:pt x="4092551" y="6411583"/>
                </a:lnTo>
                <a:lnTo>
                  <a:pt x="4077466" y="6630490"/>
                </a:lnTo>
                <a:lnTo>
                  <a:pt x="4052325" y="6849396"/>
                </a:lnTo>
                <a:lnTo>
                  <a:pt x="4012101" y="7064172"/>
                </a:lnTo>
                <a:lnTo>
                  <a:pt x="3966153" y="7232650"/>
                </a:lnTo>
                <a:lnTo>
                  <a:pt x="3317841" y="7232650"/>
                </a:lnTo>
                <a:lnTo>
                  <a:pt x="3372178" y="7038402"/>
                </a:lnTo>
                <a:lnTo>
                  <a:pt x="3409977" y="6841630"/>
                </a:lnTo>
                <a:lnTo>
                  <a:pt x="3433602" y="6641073"/>
                </a:lnTo>
                <a:lnTo>
                  <a:pt x="3447778" y="6440516"/>
                </a:lnTo>
                <a:lnTo>
                  <a:pt x="3447778" y="6237437"/>
                </a:lnTo>
                <a:lnTo>
                  <a:pt x="3438327" y="6034358"/>
                </a:lnTo>
                <a:lnTo>
                  <a:pt x="3421790" y="5826233"/>
                </a:lnTo>
                <a:lnTo>
                  <a:pt x="3398165" y="5618108"/>
                </a:lnTo>
                <a:lnTo>
                  <a:pt x="3365090" y="5411245"/>
                </a:lnTo>
                <a:lnTo>
                  <a:pt x="3327290" y="5203120"/>
                </a:lnTo>
                <a:lnTo>
                  <a:pt x="3282402" y="4993734"/>
                </a:lnTo>
                <a:lnTo>
                  <a:pt x="3235153" y="4784348"/>
                </a:lnTo>
                <a:lnTo>
                  <a:pt x="3185540" y="4571178"/>
                </a:lnTo>
                <a:lnTo>
                  <a:pt x="3133565" y="4361792"/>
                </a:lnTo>
                <a:lnTo>
                  <a:pt x="3083953" y="4152405"/>
                </a:lnTo>
                <a:lnTo>
                  <a:pt x="3029615" y="3941758"/>
                </a:lnTo>
                <a:lnTo>
                  <a:pt x="2980003" y="3734895"/>
                </a:lnTo>
                <a:lnTo>
                  <a:pt x="2935115" y="3526770"/>
                </a:lnTo>
                <a:lnTo>
                  <a:pt x="2887865" y="3319907"/>
                </a:lnTo>
                <a:lnTo>
                  <a:pt x="2852428" y="3114306"/>
                </a:lnTo>
                <a:lnTo>
                  <a:pt x="2819353" y="2908704"/>
                </a:lnTo>
                <a:lnTo>
                  <a:pt x="2793365" y="2708147"/>
                </a:lnTo>
                <a:lnTo>
                  <a:pt x="2772103" y="2506328"/>
                </a:lnTo>
                <a:lnTo>
                  <a:pt x="2765015" y="2308294"/>
                </a:lnTo>
                <a:lnTo>
                  <a:pt x="2765015" y="2111522"/>
                </a:lnTo>
                <a:lnTo>
                  <a:pt x="2776827" y="1917273"/>
                </a:lnTo>
                <a:lnTo>
                  <a:pt x="2802815" y="1725546"/>
                </a:lnTo>
                <a:lnTo>
                  <a:pt x="2842978" y="1537603"/>
                </a:lnTo>
                <a:lnTo>
                  <a:pt x="2892590" y="1352182"/>
                </a:lnTo>
                <a:lnTo>
                  <a:pt x="2963465" y="1168023"/>
                </a:lnTo>
                <a:lnTo>
                  <a:pt x="3046152" y="990172"/>
                </a:lnTo>
                <a:lnTo>
                  <a:pt x="3150102" y="814841"/>
                </a:lnTo>
                <a:lnTo>
                  <a:pt x="3268228" y="643297"/>
                </a:lnTo>
                <a:lnTo>
                  <a:pt x="3409977" y="475536"/>
                </a:lnTo>
                <a:lnTo>
                  <a:pt x="3570627" y="314081"/>
                </a:lnTo>
                <a:lnTo>
                  <a:pt x="3752540" y="155149"/>
                </a:lnTo>
                <a:lnTo>
                  <a:pt x="3960440" y="2"/>
                </a:lnTo>
                <a:lnTo>
                  <a:pt x="2301446" y="2"/>
                </a:lnTo>
                <a:lnTo>
                  <a:pt x="230144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2"/>
          <p:cNvSpPr/>
          <p:nvPr/>
        </p:nvSpPr>
        <p:spPr>
          <a:xfrm>
            <a:off x="-1" y="0"/>
            <a:ext cx="3647541" cy="5135183"/>
          </a:xfrm>
          <a:custGeom>
            <a:rect b="b" l="l" r="r" t="t"/>
            <a:pathLst>
              <a:path extrusionOk="0" h="7232652" w="5137382">
                <a:moveTo>
                  <a:pt x="0" y="0"/>
                </a:moveTo>
                <a:lnTo>
                  <a:pt x="3477047" y="0"/>
                </a:lnTo>
                <a:lnTo>
                  <a:pt x="3477047" y="2"/>
                </a:lnTo>
                <a:lnTo>
                  <a:pt x="5137382" y="2"/>
                </a:lnTo>
                <a:lnTo>
                  <a:pt x="4929314" y="155149"/>
                </a:lnTo>
                <a:lnTo>
                  <a:pt x="4747254" y="314081"/>
                </a:lnTo>
                <a:lnTo>
                  <a:pt x="4586474" y="475535"/>
                </a:lnTo>
                <a:lnTo>
                  <a:pt x="4444610" y="643296"/>
                </a:lnTo>
                <a:lnTo>
                  <a:pt x="4326389" y="814841"/>
                </a:lnTo>
                <a:lnTo>
                  <a:pt x="4222355" y="990171"/>
                </a:lnTo>
                <a:lnTo>
                  <a:pt x="4139601" y="1168023"/>
                </a:lnTo>
                <a:lnTo>
                  <a:pt x="4068669" y="1352182"/>
                </a:lnTo>
                <a:lnTo>
                  <a:pt x="4019016" y="1537602"/>
                </a:lnTo>
                <a:lnTo>
                  <a:pt x="3978821" y="1725545"/>
                </a:lnTo>
                <a:lnTo>
                  <a:pt x="3952812" y="1917272"/>
                </a:lnTo>
                <a:lnTo>
                  <a:pt x="3940990" y="2111522"/>
                </a:lnTo>
                <a:lnTo>
                  <a:pt x="3940990" y="2308294"/>
                </a:lnTo>
                <a:lnTo>
                  <a:pt x="3948084" y="2506328"/>
                </a:lnTo>
                <a:lnTo>
                  <a:pt x="3969363" y="2708146"/>
                </a:lnTo>
                <a:lnTo>
                  <a:pt x="3995372" y="2908703"/>
                </a:lnTo>
                <a:lnTo>
                  <a:pt x="4028474" y="3114305"/>
                </a:lnTo>
                <a:lnTo>
                  <a:pt x="4063940" y="3319907"/>
                </a:lnTo>
                <a:lnTo>
                  <a:pt x="4111228" y="3526770"/>
                </a:lnTo>
                <a:lnTo>
                  <a:pt x="4156152" y="3734895"/>
                </a:lnTo>
                <a:lnTo>
                  <a:pt x="4205804" y="3941758"/>
                </a:lnTo>
                <a:lnTo>
                  <a:pt x="4260186" y="4152405"/>
                </a:lnTo>
                <a:lnTo>
                  <a:pt x="4309838" y="4361792"/>
                </a:lnTo>
                <a:lnTo>
                  <a:pt x="4361855" y="4571178"/>
                </a:lnTo>
                <a:lnTo>
                  <a:pt x="4411508" y="4784348"/>
                </a:lnTo>
                <a:lnTo>
                  <a:pt x="4458796" y="4993734"/>
                </a:lnTo>
                <a:lnTo>
                  <a:pt x="4503720" y="5203120"/>
                </a:lnTo>
                <a:lnTo>
                  <a:pt x="4541550" y="5411245"/>
                </a:lnTo>
                <a:lnTo>
                  <a:pt x="4574652" y="5618108"/>
                </a:lnTo>
                <a:lnTo>
                  <a:pt x="4598296" y="5826233"/>
                </a:lnTo>
                <a:lnTo>
                  <a:pt x="4614847" y="6034358"/>
                </a:lnTo>
                <a:lnTo>
                  <a:pt x="4624305" y="6237437"/>
                </a:lnTo>
                <a:lnTo>
                  <a:pt x="4624305" y="6440516"/>
                </a:lnTo>
                <a:lnTo>
                  <a:pt x="4610118" y="6641073"/>
                </a:lnTo>
                <a:lnTo>
                  <a:pt x="4586474" y="6841630"/>
                </a:lnTo>
                <a:lnTo>
                  <a:pt x="4548644" y="7038402"/>
                </a:lnTo>
                <a:lnTo>
                  <a:pt x="4494262" y="7232652"/>
                </a:lnTo>
                <a:lnTo>
                  <a:pt x="3042515" y="7232652"/>
                </a:lnTo>
                <a:lnTo>
                  <a:pt x="3042515" y="7232650"/>
                </a:lnTo>
                <a:lnTo>
                  <a:pt x="0" y="72326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2500" lIns="65000" spcFirstLastPara="1" rIns="65000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395536" y="2283718"/>
            <a:ext cx="226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CONTENTS</a:t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/>
        </p:nvSpPr>
        <p:spPr>
          <a:xfrm>
            <a:off x="632450" y="208975"/>
            <a:ext cx="332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2024 서울시 구별 평단가 예측하기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632450" y="5268700"/>
            <a:ext cx="54657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 데이터 :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 u="sng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2024년 예측 데이터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▪2024년 1월 구별 평균 예상 면적당 가격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중랑구 : 144만원 증가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2023: 827.8349638964355  |  2024: 971.11072264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성북구 : 91만원 감소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2023: 1094.741526632982  |  2024: 1003.5845354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은평구 : 128만원 감소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2023: 989.9590754464555  |  2024:  861.47323838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서대문구 : 82만원 감소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2023: 1094.741526632982  |  2024: 1012.90696159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50"/>
          <p:cNvSpPr txBox="1"/>
          <p:nvPr/>
        </p:nvSpPr>
        <p:spPr>
          <a:xfrm>
            <a:off x="4886425" y="6137575"/>
            <a:ext cx="437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[전용면적, 층, 건축년도]는 그래프 변화를 통한 예측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[kospi, 미국달러, 일본엔, 유로]는 예측 사이트를 이용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[kosdaq]은 가장 최근 코스닥정보를 이용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0"/>
          <p:cNvSpPr txBox="1"/>
          <p:nvPr/>
        </p:nvSpPr>
        <p:spPr>
          <a:xfrm>
            <a:off x="632450" y="1212100"/>
            <a:ext cx="26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▪2024년 1월 구별 평균 예상 면적당 가격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75" name="Google Shape;475;p50"/>
          <p:cNvGraphicFramePr/>
          <p:nvPr/>
        </p:nvGraphicFramePr>
        <p:xfrm>
          <a:off x="952500" y="193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{96A4033C-09AB-4F3A-885C-A699A13CB339}</a:tableStyleId>
              </a:tblPr>
              <a:tblGrid>
                <a:gridCol w="1660450"/>
                <a:gridCol w="1891875"/>
                <a:gridCol w="1876925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      </a:t>
                      </a: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      </a:t>
                      </a: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(만원)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     </a:t>
                      </a: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2024      </a:t>
                      </a:r>
                      <a:r>
                        <a:rPr lang="ko" sz="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(만원)</a:t>
                      </a:r>
                      <a:endParaRPr sz="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증감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중랑구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827.83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982.11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155만원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성북구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1094.74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1003.58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91만원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은평구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989.96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861.47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CDCD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128만원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CDCDC">
                        <a:alpha val="5000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서대문구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1094.74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1012.91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82만원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50"/>
          <p:cNvSpPr/>
          <p:nvPr/>
        </p:nvSpPr>
        <p:spPr>
          <a:xfrm>
            <a:off x="7677150" y="2443175"/>
            <a:ext cx="121500" cy="1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0"/>
          <p:cNvSpPr/>
          <p:nvPr/>
        </p:nvSpPr>
        <p:spPr>
          <a:xfrm rot="10800000">
            <a:off x="7677150" y="2824175"/>
            <a:ext cx="121500" cy="1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0"/>
          <p:cNvSpPr/>
          <p:nvPr/>
        </p:nvSpPr>
        <p:spPr>
          <a:xfrm rot="10800000">
            <a:off x="7677150" y="3586175"/>
            <a:ext cx="121500" cy="1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0"/>
          <p:cNvSpPr/>
          <p:nvPr/>
        </p:nvSpPr>
        <p:spPr>
          <a:xfrm rot="10800000">
            <a:off x="7677150" y="3205175"/>
            <a:ext cx="121500" cy="1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51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486" name="Google Shape;486;p51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Google Shape;487;p51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00" spcFirstLastPara="1" rIns="65000" wrap="square" tIns="325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03</a:t>
              </a:r>
              <a:endParaRPr b="1" sz="4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8" name="Google Shape;488;p51"/>
          <p:cNvSpPr/>
          <p:nvPr/>
        </p:nvSpPr>
        <p:spPr>
          <a:xfrm>
            <a:off x="5303525" y="2183550"/>
            <a:ext cx="3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b="1" sz="2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5365208" y="2743225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 결과 정리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5365200" y="2978530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결론 및 향후 과제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C:\Users\Administrator\Desktop\1057523b4226046.png" id="491" name="Google Shape;49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15566"/>
            <a:ext cx="3750940" cy="33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 및 향후 과제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2103600" y="1370400"/>
            <a:ext cx="4936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결과,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아파트 매매가와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연관이 있을 것으로 예상한 데이터 중에서 연관성이 높은 변수들을 알아낼 수 있었고, 회귀 분석을 통해 매매가 예측 모델을 학습시켰다.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아쉬운 점은 우리가 생각한 요인 이외에도 집값 변동에 영향을 미치는 요인들은 많기 때문에, 서울시 내에 있는 지역들 각각의 특성을 잘 반영하지 못한 것 같다.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영향 요인을 더 구했더라면 더 정확한 데이터 예측을 할 수 있었을 것이다.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또한, 전처리 과정에서 월평균 데이터로 정리를 함으로써 데이터의 양이 현저히 줄어들었기에, 추후에는 일평균 데이터로 변환을 하여 분석을 진행해보아야 할 것이다.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변수들을 대입했을 때의 매매가 예측 모델을 만들 수 있었기에, 적당한 매입 시기까지 알기 위해서는 더 정확한 미래 예측 데이터들을 독립변수에 넣고 회귀 모델을 돌려보면 앞으로의 집값 변동을 예측 할 수 있을 것이라고 판단된다.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7522375" y="1807375"/>
            <a:ext cx="14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53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506" name="Google Shape;506;p53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7" name="Google Shape;507;p53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00" spcFirstLastPara="1" rIns="65000" wrap="square" tIns="325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04</a:t>
              </a:r>
              <a:endParaRPr b="1" sz="4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8" name="Google Shape;508;p53"/>
          <p:cNvSpPr/>
          <p:nvPr/>
        </p:nvSpPr>
        <p:spPr>
          <a:xfrm>
            <a:off x="5303525" y="2183550"/>
            <a:ext cx="32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소개 및 느낀점</a:t>
            </a:r>
            <a:endParaRPr b="1" sz="2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5365208" y="2743225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역할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5365200" y="2978530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C:\Users\Administrator\Desktop\1057523b4226046.png" id="511" name="Google Shape;5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15566"/>
            <a:ext cx="3750940" cy="33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 flipH="1">
            <a:off x="5783100" y="1232675"/>
            <a:ext cx="2424000" cy="157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"/>
          <p:cNvSpPr/>
          <p:nvPr/>
        </p:nvSpPr>
        <p:spPr>
          <a:xfrm flipH="1">
            <a:off x="5783100" y="3277425"/>
            <a:ext cx="2424000" cy="157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4"/>
          <p:cNvSpPr/>
          <p:nvPr/>
        </p:nvSpPr>
        <p:spPr>
          <a:xfrm flipH="1">
            <a:off x="2985550" y="1232675"/>
            <a:ext cx="2424000" cy="157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역할 및 느낀 점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54"/>
          <p:cNvSpPr/>
          <p:nvPr/>
        </p:nvSpPr>
        <p:spPr>
          <a:xfrm>
            <a:off x="3145409" y="909000"/>
            <a:ext cx="350100" cy="350100"/>
          </a:xfrm>
          <a:prstGeom prst="ellipse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"/>
          <p:cNvSpPr txBox="1"/>
          <p:nvPr/>
        </p:nvSpPr>
        <p:spPr>
          <a:xfrm>
            <a:off x="3145400" y="1520250"/>
            <a:ext cx="168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설계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분석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및 시각화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▪ppt 제작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3" name="Google Shape;523;p54"/>
          <p:cNvSpPr/>
          <p:nvPr/>
        </p:nvSpPr>
        <p:spPr>
          <a:xfrm rot="6426859">
            <a:off x="3102289" y="1172606"/>
            <a:ext cx="436320" cy="441349"/>
          </a:xfrm>
          <a:prstGeom prst="chord">
            <a:avLst>
              <a:gd fmla="val 3604561" name="adj1"/>
              <a:gd fmla="val 15925995" name="adj2"/>
            </a:avLst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4"/>
          <p:cNvSpPr txBox="1"/>
          <p:nvPr/>
        </p:nvSpPr>
        <p:spPr>
          <a:xfrm>
            <a:off x="3495500" y="1166250"/>
            <a:ext cx="12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김영경</a:t>
            </a:r>
            <a:endParaRPr b="1" sz="1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5" name="Google Shape;525;p54"/>
          <p:cNvSpPr/>
          <p:nvPr/>
        </p:nvSpPr>
        <p:spPr>
          <a:xfrm flipH="1">
            <a:off x="2985550" y="3277425"/>
            <a:ext cx="2424000" cy="157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3145409" y="2953750"/>
            <a:ext cx="350100" cy="350100"/>
          </a:xfrm>
          <a:prstGeom prst="ellipse">
            <a:avLst/>
          </a:prstGeom>
          <a:solidFill>
            <a:srgbClr val="4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4"/>
          <p:cNvSpPr txBox="1"/>
          <p:nvPr/>
        </p:nvSpPr>
        <p:spPr>
          <a:xfrm>
            <a:off x="3145400" y="3565000"/>
            <a:ext cx="168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설계, 의견 조율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분석 및 시각화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▪ppt 제작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54"/>
          <p:cNvSpPr/>
          <p:nvPr/>
        </p:nvSpPr>
        <p:spPr>
          <a:xfrm rot="6426859">
            <a:off x="3102289" y="3217356"/>
            <a:ext cx="436320" cy="441349"/>
          </a:xfrm>
          <a:prstGeom prst="chord">
            <a:avLst>
              <a:gd fmla="val 3604561" name="adj1"/>
              <a:gd fmla="val 15925995" name="adj2"/>
            </a:avLst>
          </a:prstGeom>
          <a:solidFill>
            <a:srgbClr val="4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4"/>
          <p:cNvSpPr txBox="1"/>
          <p:nvPr/>
        </p:nvSpPr>
        <p:spPr>
          <a:xfrm>
            <a:off x="3495500" y="3211000"/>
            <a:ext cx="12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송찬의</a:t>
            </a:r>
            <a:endParaRPr b="1" sz="1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0" name="Google Shape;530;p54"/>
          <p:cNvSpPr/>
          <p:nvPr/>
        </p:nvSpPr>
        <p:spPr>
          <a:xfrm>
            <a:off x="5942909" y="909000"/>
            <a:ext cx="350100" cy="350100"/>
          </a:xfrm>
          <a:prstGeom prst="ellipse">
            <a:avLst/>
          </a:prstGeom>
          <a:solidFill>
            <a:srgbClr val="4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4"/>
          <p:cNvSpPr txBox="1"/>
          <p:nvPr/>
        </p:nvSpPr>
        <p:spPr>
          <a:xfrm>
            <a:off x="5942900" y="1520250"/>
            <a:ext cx="168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설계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분석 및 시각화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▪ppt 제작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2" name="Google Shape;532;p54"/>
          <p:cNvSpPr/>
          <p:nvPr/>
        </p:nvSpPr>
        <p:spPr>
          <a:xfrm rot="6426859">
            <a:off x="5899789" y="1172606"/>
            <a:ext cx="436320" cy="441349"/>
          </a:xfrm>
          <a:prstGeom prst="chord">
            <a:avLst>
              <a:gd fmla="val 3604561" name="adj1"/>
              <a:gd fmla="val 15925995" name="adj2"/>
            </a:avLst>
          </a:prstGeom>
          <a:solidFill>
            <a:srgbClr val="4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4"/>
          <p:cNvSpPr txBox="1"/>
          <p:nvPr/>
        </p:nvSpPr>
        <p:spPr>
          <a:xfrm>
            <a:off x="6293000" y="1166250"/>
            <a:ext cx="12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김창균</a:t>
            </a:r>
            <a:endParaRPr b="1" sz="1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54"/>
          <p:cNvSpPr/>
          <p:nvPr/>
        </p:nvSpPr>
        <p:spPr>
          <a:xfrm>
            <a:off x="5942909" y="2953750"/>
            <a:ext cx="350100" cy="350100"/>
          </a:xfrm>
          <a:prstGeom prst="ellipse">
            <a:avLst/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4"/>
          <p:cNvSpPr txBox="1"/>
          <p:nvPr/>
        </p:nvSpPr>
        <p:spPr>
          <a:xfrm>
            <a:off x="5942900" y="3565000"/>
            <a:ext cx="1687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설계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▪데이터 분석 및 시각화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▪ppt 제작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54"/>
          <p:cNvSpPr/>
          <p:nvPr/>
        </p:nvSpPr>
        <p:spPr>
          <a:xfrm rot="6426859">
            <a:off x="5899789" y="3217356"/>
            <a:ext cx="436320" cy="441349"/>
          </a:xfrm>
          <a:prstGeom prst="chord">
            <a:avLst>
              <a:gd fmla="val 3604561" name="adj1"/>
              <a:gd fmla="val 15925995" name="adj2"/>
            </a:avLst>
          </a:prstGeom>
          <a:solidFill>
            <a:srgbClr val="CE9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4"/>
          <p:cNvSpPr txBox="1"/>
          <p:nvPr/>
        </p:nvSpPr>
        <p:spPr>
          <a:xfrm>
            <a:off x="6293000" y="3211000"/>
            <a:ext cx="12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신진섭</a:t>
            </a:r>
            <a:endParaRPr b="1" sz="1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54"/>
          <p:cNvSpPr txBox="1"/>
          <p:nvPr/>
        </p:nvSpPr>
        <p:spPr>
          <a:xfrm>
            <a:off x="673900" y="1071850"/>
            <a:ext cx="15483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 u="sng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느낀 점</a:t>
            </a:r>
            <a:br>
              <a:rPr lang="ko" sz="900" u="sng">
                <a:solidFill>
                  <a:srgbClr val="1DBED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700">
              <a:solidFill>
                <a:srgbClr val="85898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수업 시간에 배운 이론들을 적용해봄으로,  전체적인 분석 과정을 이해하는데 도움이 되었다. 아직 완벽히 이해한 것은 아닌 것 같지만,,, 내용을 듣기만 할 때보다 조금 정리가 된 것 같다.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확실히 수업시간에 배우기만 하는것보다 실전으로 적용해보니 데이터 전처리 과정이나 데이터를 구할때 각 변수들을 이용해 어떤 결과가 나오는지 분석할 수 있어서 좋은 경험이 된 것 같다.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수집하고 전처리하는 과정에서 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 데이터를 기준으로 보다 나은 결과를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만들어 내는 것이 중요하며 모델을 학습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하는데 있어 더 많은 고민이 필요할 것 같다.     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프로젝트를 처음 시작할 땐 갈 길도 멀고 막막했는데, 팀원과 같이 협력하여 하나씩 차근차근 해나가다보니 이렇게 성과를 낼 수 있었다.</a:t>
            </a:r>
            <a:b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3177700" y="3211000"/>
            <a:ext cx="162600" cy="217800"/>
          </a:xfrm>
          <a:prstGeom prst="star4">
            <a:avLst>
              <a:gd fmla="val 12500" name="adj"/>
            </a:avLst>
          </a:prstGeom>
          <a:solidFill>
            <a:srgbClr val="E88D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1057523b4226046.png" id="545" name="Google Shape;5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601" y="627534"/>
            <a:ext cx="4403279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/>
          <p:nvPr/>
        </p:nvSpPr>
        <p:spPr>
          <a:xfrm>
            <a:off x="683568" y="2143861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b="1" lang="ko" sz="4000" cap="non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3200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55"/>
          <p:cNvSpPr/>
          <p:nvPr/>
        </p:nvSpPr>
        <p:spPr>
          <a:xfrm>
            <a:off x="683568" y="2768029"/>
            <a:ext cx="41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lang="ko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ANALYSIS</a:t>
            </a:r>
            <a:r>
              <a:rPr lang="ko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POWERPOINT</a:t>
            </a:r>
            <a:endParaRPr sz="2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55"/>
          <p:cNvSpPr/>
          <p:nvPr/>
        </p:nvSpPr>
        <p:spPr>
          <a:xfrm>
            <a:off x="683568" y="3423003"/>
            <a:ext cx="3384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‘K2S2’</a:t>
            </a:r>
            <a:endParaRPr sz="11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55"/>
          <p:cNvSpPr/>
          <p:nvPr/>
        </p:nvSpPr>
        <p:spPr>
          <a:xfrm>
            <a:off x="683568" y="1275606"/>
            <a:ext cx="248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Arial"/>
              <a:buNone/>
            </a:pPr>
            <a:r>
              <a:rPr lang="ko" sz="6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6000" cap="non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3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184" name="Google Shape;184;p33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5" name="Google Shape;185;p33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00" spcFirstLastPara="1" rIns="65000" wrap="square" tIns="325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01</a:t>
              </a:r>
              <a:endParaRPr b="1" sz="4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6" name="Google Shape;186;p33"/>
          <p:cNvSpPr/>
          <p:nvPr/>
        </p:nvSpPr>
        <p:spPr>
          <a:xfrm>
            <a:off x="5207396" y="2183550"/>
            <a:ext cx="3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배경 및 목적</a:t>
            </a:r>
            <a:endParaRPr b="1" sz="2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5365208" y="2743225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7092280" y="2768486"/>
            <a:ext cx="172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진행 과정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5365200" y="2978530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목적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C:\Users\Administrator\Desktop\1057523b4226046.png" id="190" name="Google Shape;1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15566"/>
            <a:ext cx="3750940" cy="33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/>
          <p:nvPr/>
        </p:nvSpPr>
        <p:spPr>
          <a:xfrm>
            <a:off x="2165399" y="1933450"/>
            <a:ext cx="481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아파트 가격의 변화 예측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499250" y="2694625"/>
            <a:ext cx="6145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지난 15년 간의 데이터를 이용하여 서울시 아파트 가격에 대한 예측을 하고자 했다.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8" name="Google Shape;198;p34"/>
          <p:cNvCxnSpPr/>
          <p:nvPr/>
        </p:nvCxnSpPr>
        <p:spPr>
          <a:xfrm>
            <a:off x="3183289" y="2509817"/>
            <a:ext cx="2777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620550" y="202200"/>
            <a:ext cx="488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2007년부터 현재까지의 서울시 아파트 가격 변동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0" y="1196248"/>
            <a:ext cx="7632022" cy="33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1129215" y="1908416"/>
            <a:ext cx="2372400" cy="94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가격과 </a:t>
            </a: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연관 있는 변수 탐색</a:t>
            </a: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36"/>
          <p:cNvSpPr/>
          <p:nvPr/>
        </p:nvSpPr>
        <p:spPr>
          <a:xfrm>
            <a:off x="5635580" y="1908417"/>
            <a:ext cx="2373900" cy="94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미래 가격 변동 추이</a:t>
            </a:r>
            <a:r>
              <a:rPr b="1" lang="ko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제시 </a:t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620550" y="202200"/>
            <a:ext cx="22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목적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8" name="Google Shape;218;p36"/>
          <p:cNvCxnSpPr/>
          <p:nvPr/>
        </p:nvCxnSpPr>
        <p:spPr>
          <a:xfrm>
            <a:off x="4595669" y="1351802"/>
            <a:ext cx="10200" cy="28437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36"/>
          <p:cNvSpPr/>
          <p:nvPr/>
        </p:nvSpPr>
        <p:spPr>
          <a:xfrm>
            <a:off x="1280875" y="3093425"/>
            <a:ext cx="216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연관성 높은 독립변수 탐색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1651800" y="3410275"/>
            <a:ext cx="174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다중공선성, p value 비교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36"/>
          <p:cNvSpPr/>
          <p:nvPr/>
        </p:nvSpPr>
        <p:spPr>
          <a:xfrm rot="5400000">
            <a:off x="1490400" y="3418443"/>
            <a:ext cx="150600" cy="172200"/>
          </a:xfrm>
          <a:prstGeom prst="bentUpArrow">
            <a:avLst>
              <a:gd fmla="val 15003" name="adj1"/>
              <a:gd fmla="val 33602" name="adj2"/>
              <a:gd fmla="val 49732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>
            <a:off x="5756550" y="3093413"/>
            <a:ext cx="23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독립변수의 변화에 따른 예측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6127475" y="3410275"/>
            <a:ext cx="1958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적합한 회귀 모델 선택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36"/>
          <p:cNvSpPr/>
          <p:nvPr/>
        </p:nvSpPr>
        <p:spPr>
          <a:xfrm rot="5400000">
            <a:off x="5966075" y="3418443"/>
            <a:ext cx="150600" cy="172200"/>
          </a:xfrm>
          <a:prstGeom prst="bentUpArrow">
            <a:avLst>
              <a:gd fmla="val 15003" name="adj1"/>
              <a:gd fmla="val 33602" name="adj2"/>
              <a:gd fmla="val 49732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3241877" y="2908203"/>
            <a:ext cx="1312500" cy="1312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37"/>
          <p:cNvGrpSpPr/>
          <p:nvPr/>
        </p:nvGrpSpPr>
        <p:grpSpPr>
          <a:xfrm>
            <a:off x="4213048" y="2163787"/>
            <a:ext cx="1312554" cy="1312554"/>
            <a:chOff x="4783283" y="2878610"/>
            <a:chExt cx="2371800" cy="2371800"/>
          </a:xfrm>
        </p:grpSpPr>
        <p:sp>
          <p:nvSpPr>
            <p:cNvPr id="232" name="Google Shape;232;p37"/>
            <p:cNvSpPr/>
            <p:nvPr/>
          </p:nvSpPr>
          <p:spPr>
            <a:xfrm>
              <a:off x="4783283" y="2878610"/>
              <a:ext cx="2371800" cy="2371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37"/>
            <p:cNvGrpSpPr/>
            <p:nvPr/>
          </p:nvGrpSpPr>
          <p:grpSpPr>
            <a:xfrm>
              <a:off x="5733691" y="3499170"/>
              <a:ext cx="465156" cy="435780"/>
              <a:chOff x="5368132" y="3540125"/>
              <a:chExt cx="465156" cy="435780"/>
            </a:xfrm>
          </p:grpSpPr>
          <p:sp>
            <p:nvSpPr>
              <p:cNvPr id="234" name="Google Shape;234;p37"/>
              <p:cNvSpPr/>
              <p:nvPr/>
            </p:nvSpPr>
            <p:spPr>
              <a:xfrm>
                <a:off x="5426869" y="3598069"/>
                <a:ext cx="347652" cy="232578"/>
              </a:xfrm>
              <a:custGeom>
                <a:rect b="b" l="l" r="r" t="t"/>
                <a:pathLst>
                  <a:path extrusionOk="0" h="21600" w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0075" lIns="20075" spcFirstLastPara="1" rIns="20075" wrap="square" tIns="2007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7"/>
              <p:cNvSpPr/>
              <p:nvPr/>
            </p:nvSpPr>
            <p:spPr>
              <a:xfrm>
                <a:off x="5368132" y="3540125"/>
                <a:ext cx="465156" cy="435780"/>
              </a:xfrm>
              <a:custGeom>
                <a:rect b="b" l="l" r="r" t="t"/>
                <a:pathLst>
                  <a:path extrusionOk="0" h="21600" w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0075" lIns="20075" spcFirstLastPara="1" rIns="20075" wrap="square" tIns="2007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" name="Google Shape;236;p37"/>
            <p:cNvSpPr txBox="1"/>
            <p:nvPr/>
          </p:nvSpPr>
          <p:spPr>
            <a:xfrm>
              <a:off x="5130391" y="4016498"/>
              <a:ext cx="1677600" cy="5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사용툴</a:t>
              </a:r>
              <a:endParaRPr b="1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37" name="Google Shape;237;p37"/>
          <p:cNvGrpSpPr/>
          <p:nvPr/>
        </p:nvGrpSpPr>
        <p:grpSpPr>
          <a:xfrm>
            <a:off x="5177565" y="1369699"/>
            <a:ext cx="1312554" cy="1312554"/>
            <a:chOff x="6554500" y="1450117"/>
            <a:chExt cx="2371800" cy="2371800"/>
          </a:xfrm>
        </p:grpSpPr>
        <p:sp>
          <p:nvSpPr>
            <p:cNvPr id="238" name="Google Shape;238;p37"/>
            <p:cNvSpPr/>
            <p:nvPr/>
          </p:nvSpPr>
          <p:spPr>
            <a:xfrm>
              <a:off x="6554500" y="1450117"/>
              <a:ext cx="2371800" cy="2371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p37"/>
            <p:cNvGrpSpPr/>
            <p:nvPr/>
          </p:nvGrpSpPr>
          <p:grpSpPr>
            <a:xfrm>
              <a:off x="7507790" y="1897832"/>
              <a:ext cx="465156" cy="391338"/>
              <a:chOff x="5368132" y="2625725"/>
              <a:chExt cx="465156" cy="391338"/>
            </a:xfrm>
          </p:grpSpPr>
          <p:sp>
            <p:nvSpPr>
              <p:cNvPr id="240" name="Google Shape;240;p37"/>
              <p:cNvSpPr/>
              <p:nvPr/>
            </p:nvSpPr>
            <p:spPr>
              <a:xfrm>
                <a:off x="5484813" y="2727325"/>
                <a:ext cx="231768" cy="231768"/>
              </a:xfrm>
              <a:custGeom>
                <a:rect b="b" l="l" r="r" t="t"/>
                <a:pathLst>
                  <a:path extrusionOk="0" h="21600" w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0075" lIns="20075" spcFirstLastPara="1" rIns="20075" wrap="square" tIns="2007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7"/>
              <p:cNvSpPr/>
              <p:nvPr/>
            </p:nvSpPr>
            <p:spPr>
              <a:xfrm>
                <a:off x="5542757" y="2785269"/>
                <a:ext cx="65070" cy="65070"/>
              </a:xfrm>
              <a:custGeom>
                <a:rect b="b" l="l" r="r" t="t"/>
                <a:pathLst>
                  <a:path extrusionOk="0" h="21600" w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0075" lIns="20075" spcFirstLastPara="1" rIns="20075" wrap="square" tIns="2007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7"/>
              <p:cNvSpPr/>
              <p:nvPr/>
            </p:nvSpPr>
            <p:spPr>
              <a:xfrm>
                <a:off x="5368132" y="2625725"/>
                <a:ext cx="465156" cy="391338"/>
              </a:xfrm>
              <a:custGeom>
                <a:rect b="b" l="l" r="r" t="t"/>
                <a:pathLst>
                  <a:path extrusionOk="0" h="21600" w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20075" lIns="20075" spcFirstLastPara="1" rIns="20075" wrap="square" tIns="2007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3" name="Google Shape;243;p37"/>
          <p:cNvSpPr/>
          <p:nvPr/>
        </p:nvSpPr>
        <p:spPr>
          <a:xfrm>
            <a:off x="6090799" y="1322850"/>
            <a:ext cx="462300" cy="462300"/>
          </a:xfrm>
          <a:prstGeom prst="ellipse">
            <a:avLst/>
          </a:prstGeom>
          <a:solidFill>
            <a:srgbClr val="1738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5152293" y="2251297"/>
            <a:ext cx="462300" cy="462300"/>
          </a:xfrm>
          <a:prstGeom prst="ellipse">
            <a:avLst/>
          </a:prstGeom>
          <a:solidFill>
            <a:srgbClr val="1738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4141475" y="3014038"/>
            <a:ext cx="462300" cy="462300"/>
          </a:xfrm>
          <a:prstGeom prst="ellipse">
            <a:avLst/>
          </a:prstGeom>
          <a:solidFill>
            <a:srgbClr val="1738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923425" y="1765975"/>
            <a:ext cx="3237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아파트 가격 변동을 예측하여,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적당한 매입, 매도 시기를 도출하고자 했다.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6605677" y="1695625"/>
            <a:ext cx="225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Day1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선정,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Day2~5 분석 설계, 데이터 분석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Day6~7 결론 도출, 시각화 자료 제작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Day8~9 수정 보완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5593075" y="2905450"/>
            <a:ext cx="292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Python, Google Colab, PowerBI, Github</a:t>
            </a: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ScreenToGif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4546825" y="3739925"/>
            <a:ext cx="314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국토교통부, 실거래가 정보(서울시 아파트 매매가)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금융위원회, 주식시세정보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우리은행, 기간별환율정보(USD)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통계청, 소비자물가지수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한국은행경제통계시스템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923419" y="1437330"/>
            <a:ext cx="12129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선정 이유</a:t>
            </a:r>
            <a:endParaRPr sz="12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51" name="Google Shape;251;p37"/>
          <p:cNvCxnSpPr/>
          <p:nvPr/>
        </p:nvCxnSpPr>
        <p:spPr>
          <a:xfrm>
            <a:off x="992164" y="1694692"/>
            <a:ext cx="2777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37"/>
          <p:cNvSpPr/>
          <p:nvPr/>
        </p:nvSpPr>
        <p:spPr>
          <a:xfrm>
            <a:off x="915975" y="2937174"/>
            <a:ext cx="1630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및 데이터 수집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데이터 분석 설계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데이터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 결론 도출 및 해석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3368050" y="3584925"/>
            <a:ext cx="105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 데이터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744901" y="3241075"/>
            <a:ext cx="298100" cy="298100"/>
          </a:xfrm>
          <a:custGeom>
            <a:rect b="b" l="l" r="r" t="t"/>
            <a:pathLst>
              <a:path extrusionOk="0" h="404" w="403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5215780" y="1974400"/>
            <a:ext cx="121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워크 플로우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923428" y="2582375"/>
            <a:ext cx="16989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진행 순서</a:t>
            </a:r>
            <a:endParaRPr sz="12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59" name="Google Shape;259;p37"/>
          <p:cNvCxnSpPr/>
          <p:nvPr/>
        </p:nvCxnSpPr>
        <p:spPr>
          <a:xfrm>
            <a:off x="992164" y="2839730"/>
            <a:ext cx="2777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8"/>
          <p:cNvGrpSpPr/>
          <p:nvPr/>
        </p:nvGrpSpPr>
        <p:grpSpPr>
          <a:xfrm>
            <a:off x="4091792" y="2211710"/>
            <a:ext cx="1012200" cy="936000"/>
            <a:chOff x="5359953" y="1203598"/>
            <a:chExt cx="1012200" cy="936000"/>
          </a:xfrm>
        </p:grpSpPr>
        <p:sp>
          <p:nvSpPr>
            <p:cNvPr id="266" name="Google Shape;266;p38"/>
            <p:cNvSpPr/>
            <p:nvPr/>
          </p:nvSpPr>
          <p:spPr>
            <a:xfrm>
              <a:off x="5364088" y="1203598"/>
              <a:ext cx="936000" cy="9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7" name="Google Shape;267;p38"/>
            <p:cNvSpPr txBox="1"/>
            <p:nvPr/>
          </p:nvSpPr>
          <p:spPr>
            <a:xfrm>
              <a:off x="5359953" y="1324929"/>
              <a:ext cx="10122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500" lIns="65000" spcFirstLastPara="1" rIns="65000" wrap="square" tIns="325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02</a:t>
              </a:r>
              <a:endParaRPr b="1" sz="4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8" name="Google Shape;268;p38"/>
          <p:cNvSpPr/>
          <p:nvPr/>
        </p:nvSpPr>
        <p:spPr>
          <a:xfrm>
            <a:off x="5207396" y="2183550"/>
            <a:ext cx="33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b="1" sz="2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5365208" y="2743225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7092280" y="2768486"/>
            <a:ext cx="1726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 결과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5365200" y="2978530"/>
            <a:ext cx="1640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1920" lvl="1" marL="12192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anum Gothic"/>
              <a:buChar char="•"/>
            </a:pPr>
            <a:r>
              <a:rPr b="1" lang="ko" sz="11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 과정</a:t>
            </a:r>
            <a:endParaRPr b="1" i="0" sz="1100" u="none" cap="none" strike="noStrike">
              <a:solidFill>
                <a:srgbClr val="7F7F7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C:\Users\Administrator\Desktop\1057523b4226046.png"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915566"/>
            <a:ext cx="3750940" cy="331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9"/>
          <p:cNvGrpSpPr/>
          <p:nvPr/>
        </p:nvGrpSpPr>
        <p:grpSpPr>
          <a:xfrm>
            <a:off x="4292483" y="2573176"/>
            <a:ext cx="540014" cy="1455777"/>
            <a:chOff x="5588618" y="3680520"/>
            <a:chExt cx="988675" cy="1941036"/>
          </a:xfrm>
        </p:grpSpPr>
        <p:cxnSp>
          <p:nvCxnSpPr>
            <p:cNvPr id="279" name="Google Shape;279;p39"/>
            <p:cNvCxnSpPr/>
            <p:nvPr/>
          </p:nvCxnSpPr>
          <p:spPr>
            <a:xfrm>
              <a:off x="5616754" y="3786455"/>
              <a:ext cx="4500" cy="1220100"/>
            </a:xfrm>
            <a:prstGeom prst="straightConnector1">
              <a:avLst/>
            </a:prstGeom>
            <a:noFill/>
            <a:ln cap="flat" cmpd="sng" w="635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9"/>
            <p:cNvCxnSpPr/>
            <p:nvPr/>
          </p:nvCxnSpPr>
          <p:spPr>
            <a:xfrm>
              <a:off x="6525816" y="3783820"/>
              <a:ext cx="4500" cy="1220100"/>
            </a:xfrm>
            <a:prstGeom prst="straightConnector1">
              <a:avLst/>
            </a:prstGeom>
            <a:noFill/>
            <a:ln cap="flat" cmpd="sng" w="635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9"/>
            <p:cNvCxnSpPr/>
            <p:nvPr/>
          </p:nvCxnSpPr>
          <p:spPr>
            <a:xfrm>
              <a:off x="5833054" y="3682011"/>
              <a:ext cx="4500" cy="1220100"/>
            </a:xfrm>
            <a:prstGeom prst="straightConnector1">
              <a:avLst/>
            </a:prstGeom>
            <a:noFill/>
            <a:ln cap="flat" cmpd="sng" w="635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39"/>
            <p:cNvCxnSpPr/>
            <p:nvPr/>
          </p:nvCxnSpPr>
          <p:spPr>
            <a:xfrm>
              <a:off x="6328716" y="3680520"/>
              <a:ext cx="4500" cy="1220100"/>
            </a:xfrm>
            <a:prstGeom prst="straightConnector1">
              <a:avLst/>
            </a:prstGeom>
            <a:noFill/>
            <a:ln cap="flat" cmpd="sng" w="635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3" name="Google Shape;283;p39"/>
            <p:cNvSpPr/>
            <p:nvPr/>
          </p:nvSpPr>
          <p:spPr>
            <a:xfrm>
              <a:off x="5588618" y="4770963"/>
              <a:ext cx="988675" cy="850593"/>
            </a:xfrm>
            <a:custGeom>
              <a:rect b="b" l="l" r="r" t="t"/>
              <a:pathLst>
                <a:path extrusionOk="0" h="195" w="226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6150" lIns="72325" spcFirstLastPara="1" rIns="72325" wrap="square" tIns="36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84" name="Google Shape;284;p39"/>
          <p:cNvGrpSpPr/>
          <p:nvPr/>
        </p:nvGrpSpPr>
        <p:grpSpPr>
          <a:xfrm>
            <a:off x="3359330" y="892109"/>
            <a:ext cx="2611841" cy="1904161"/>
            <a:chOff x="1924268" y="2538396"/>
            <a:chExt cx="4418611" cy="3204579"/>
          </a:xfrm>
        </p:grpSpPr>
        <p:sp>
          <p:nvSpPr>
            <p:cNvPr id="285" name="Google Shape;285;p39"/>
            <p:cNvSpPr/>
            <p:nvPr/>
          </p:nvSpPr>
          <p:spPr>
            <a:xfrm>
              <a:off x="2983489" y="3790960"/>
              <a:ext cx="1952015" cy="1952015"/>
            </a:xfrm>
            <a:custGeom>
              <a:rect b="b" l="l" r="r" t="t"/>
              <a:pathLst>
                <a:path extrusionOk="0" h="1952015" w="1952015">
                  <a:moveTo>
                    <a:pt x="0" y="976008"/>
                  </a:moveTo>
                  <a:cubicBezTo>
                    <a:pt x="0" y="436974"/>
                    <a:pt x="436974" y="0"/>
                    <a:pt x="976008" y="0"/>
                  </a:cubicBezTo>
                  <a:cubicBezTo>
                    <a:pt x="1515042" y="0"/>
                    <a:pt x="1952016" y="436974"/>
                    <a:pt x="1952016" y="976008"/>
                  </a:cubicBezTo>
                  <a:cubicBezTo>
                    <a:pt x="1952016" y="1515042"/>
                    <a:pt x="1515042" y="1952016"/>
                    <a:pt x="976008" y="1952016"/>
                  </a:cubicBezTo>
                  <a:cubicBezTo>
                    <a:pt x="436974" y="1952016"/>
                    <a:pt x="0" y="1515042"/>
                    <a:pt x="0" y="976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60400" lIns="360400" spcFirstLastPara="1" rIns="360400" wrap="square" tIns="360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240403" y="3119262"/>
              <a:ext cx="1419647" cy="1419647"/>
            </a:xfrm>
            <a:custGeom>
              <a:rect b="b" l="l" r="r" t="t"/>
              <a:pathLst>
                <a:path extrusionOk="0" h="1419647" w="1419647">
                  <a:moveTo>
                    <a:pt x="0" y="709824"/>
                  </a:moveTo>
                  <a:cubicBezTo>
                    <a:pt x="0" y="317799"/>
                    <a:pt x="317799" y="0"/>
                    <a:pt x="709824" y="0"/>
                  </a:cubicBezTo>
                  <a:cubicBezTo>
                    <a:pt x="1101849" y="0"/>
                    <a:pt x="1419648" y="317799"/>
                    <a:pt x="1419648" y="709824"/>
                  </a:cubicBezTo>
                  <a:cubicBezTo>
                    <a:pt x="1419648" y="1101849"/>
                    <a:pt x="1101849" y="1419648"/>
                    <a:pt x="709824" y="1419648"/>
                  </a:cubicBezTo>
                  <a:cubicBezTo>
                    <a:pt x="317799" y="1419648"/>
                    <a:pt x="0" y="1101849"/>
                    <a:pt x="0" y="709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262100" lIns="262100" spcFirstLastPara="1" rIns="262100" wrap="square" tIns="262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4162929" y="3001584"/>
              <a:ext cx="1703931" cy="1703931"/>
            </a:xfrm>
            <a:custGeom>
              <a:rect b="b" l="l" r="r" t="t"/>
              <a:pathLst>
                <a:path extrusionOk="0" h="1390964" w="1390964">
                  <a:moveTo>
                    <a:pt x="146973" y="842454"/>
                  </a:moveTo>
                  <a:cubicBezTo>
                    <a:pt x="65803" y="539522"/>
                    <a:pt x="245577" y="228144"/>
                    <a:pt x="548510" y="146973"/>
                  </a:cubicBezTo>
                  <a:cubicBezTo>
                    <a:pt x="851442" y="65803"/>
                    <a:pt x="1162820" y="245577"/>
                    <a:pt x="1243991" y="548510"/>
                  </a:cubicBezTo>
                  <a:cubicBezTo>
                    <a:pt x="1325161" y="851442"/>
                    <a:pt x="1145387" y="1162820"/>
                    <a:pt x="842454" y="1243991"/>
                  </a:cubicBezTo>
                  <a:cubicBezTo>
                    <a:pt x="539522" y="1325161"/>
                    <a:pt x="228144" y="1145387"/>
                    <a:pt x="146973" y="8424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518725" lIns="518725" spcFirstLastPara="1" rIns="518725" wrap="square" tIns="518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Google Shape;288;p39"/>
            <p:cNvSpPr/>
            <p:nvPr/>
          </p:nvSpPr>
          <p:spPr>
            <a:xfrm rot="-175272">
              <a:off x="1969133" y="2906392"/>
              <a:ext cx="1824871" cy="1805950"/>
            </a:xfrm>
            <a:custGeom>
              <a:rect b="b" l="l" r="r" t="t"/>
              <a:pathLst>
                <a:path extrusionOk="0" h="120000" w="120000">
                  <a:moveTo>
                    <a:pt x="38927" y="9367"/>
                  </a:moveTo>
                  <a:lnTo>
                    <a:pt x="41900" y="16510"/>
                  </a:lnTo>
                  <a:cubicBezTo>
                    <a:pt x="23016" y="24347"/>
                    <a:pt x="11342" y="43442"/>
                    <a:pt x="12990" y="63796"/>
                  </a:cubicBezTo>
                  <a:lnTo>
                    <a:pt x="17974" y="62699"/>
                  </a:lnTo>
                  <a:lnTo>
                    <a:pt x="10180" y="70963"/>
                  </a:lnTo>
                  <a:lnTo>
                    <a:pt x="419" y="66562"/>
                  </a:lnTo>
                  <a:lnTo>
                    <a:pt x="5407" y="65465"/>
                  </a:lnTo>
                  <a:lnTo>
                    <a:pt x="5407" y="65465"/>
                  </a:lnTo>
                  <a:cubicBezTo>
                    <a:pt x="2999" y="41427"/>
                    <a:pt x="16611" y="18646"/>
                    <a:pt x="38927" y="9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 rot="7051402">
              <a:off x="4044067" y="2879883"/>
              <a:ext cx="1957325" cy="1957325"/>
            </a:xfrm>
            <a:custGeom>
              <a:rect b="b" l="l" r="r" t="t"/>
              <a:pathLst>
                <a:path extrusionOk="0" h="120000" w="120000">
                  <a:moveTo>
                    <a:pt x="4973" y="64696"/>
                  </a:moveTo>
                  <a:lnTo>
                    <a:pt x="4973" y="64696"/>
                  </a:lnTo>
                  <a:cubicBezTo>
                    <a:pt x="3661" y="49340"/>
                    <a:pt x="8830" y="34135"/>
                    <a:pt x="19229" y="22757"/>
                  </a:cubicBezTo>
                  <a:lnTo>
                    <a:pt x="16078" y="19189"/>
                  </a:lnTo>
                  <a:lnTo>
                    <a:pt x="25821" y="21298"/>
                  </a:lnTo>
                  <a:lnTo>
                    <a:pt x="27154" y="31731"/>
                  </a:lnTo>
                  <a:lnTo>
                    <a:pt x="24005" y="28166"/>
                  </a:lnTo>
                  <a:lnTo>
                    <a:pt x="24005" y="28166"/>
                  </a:lnTo>
                  <a:cubicBezTo>
                    <a:pt x="15287" y="38008"/>
                    <a:pt x="10987" y="50991"/>
                    <a:pt x="12106" y="640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9"/>
          <p:cNvSpPr/>
          <p:nvPr/>
        </p:nvSpPr>
        <p:spPr>
          <a:xfrm>
            <a:off x="4170950" y="3521975"/>
            <a:ext cx="735565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</a:t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381223" y="1993116"/>
            <a:ext cx="350981" cy="351000"/>
          </a:xfrm>
          <a:custGeom>
            <a:rect b="b" l="l" r="r" t="t"/>
            <a:pathLst>
              <a:path extrusionOk="0" h="404" w="403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4188427" y="2346599"/>
            <a:ext cx="735565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</a:t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3" name="Google Shape;293;p39"/>
          <p:cNvGrpSpPr/>
          <p:nvPr/>
        </p:nvGrpSpPr>
        <p:grpSpPr>
          <a:xfrm flipH="1" rot="10800000">
            <a:off x="3622526" y="3777294"/>
            <a:ext cx="927258" cy="220317"/>
            <a:chOff x="3672241" y="2961703"/>
            <a:chExt cx="1188488" cy="782652"/>
          </a:xfrm>
        </p:grpSpPr>
        <p:cxnSp>
          <p:nvCxnSpPr>
            <p:cNvPr id="294" name="Google Shape;294;p39"/>
            <p:cNvCxnSpPr/>
            <p:nvPr/>
          </p:nvCxnSpPr>
          <p:spPr>
            <a:xfrm flipH="1">
              <a:off x="4412229" y="2961703"/>
              <a:ext cx="448500" cy="774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39"/>
            <p:cNvCxnSpPr/>
            <p:nvPr/>
          </p:nvCxnSpPr>
          <p:spPr>
            <a:xfrm rot="10800000">
              <a:off x="3672241" y="3744355"/>
              <a:ext cx="740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sp>
        <p:nvSpPr>
          <p:cNvPr id="296" name="Google Shape;296;p39"/>
          <p:cNvSpPr/>
          <p:nvPr/>
        </p:nvSpPr>
        <p:spPr>
          <a:xfrm>
            <a:off x="3591173" y="1707446"/>
            <a:ext cx="735565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7" name="Google Shape;297;p39"/>
          <p:cNvGrpSpPr/>
          <p:nvPr/>
        </p:nvGrpSpPr>
        <p:grpSpPr>
          <a:xfrm rot="2479551">
            <a:off x="3100445" y="1767331"/>
            <a:ext cx="503587" cy="257166"/>
            <a:chOff x="3672241" y="2961703"/>
            <a:chExt cx="1188488" cy="782652"/>
          </a:xfrm>
        </p:grpSpPr>
        <p:cxnSp>
          <p:nvCxnSpPr>
            <p:cNvPr id="298" name="Google Shape;298;p39"/>
            <p:cNvCxnSpPr/>
            <p:nvPr/>
          </p:nvCxnSpPr>
          <p:spPr>
            <a:xfrm flipH="1">
              <a:off x="4412229" y="2961703"/>
              <a:ext cx="448500" cy="774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39"/>
            <p:cNvCxnSpPr/>
            <p:nvPr/>
          </p:nvCxnSpPr>
          <p:spPr>
            <a:xfrm rot="10800000">
              <a:off x="3672241" y="3744355"/>
              <a:ext cx="740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grpSp>
        <p:nvGrpSpPr>
          <p:cNvPr id="300" name="Google Shape;300;p39"/>
          <p:cNvGrpSpPr/>
          <p:nvPr/>
        </p:nvGrpSpPr>
        <p:grpSpPr>
          <a:xfrm flipH="1" rot="-1973622">
            <a:off x="5586801" y="1696538"/>
            <a:ext cx="699636" cy="412711"/>
            <a:chOff x="3672241" y="2961703"/>
            <a:chExt cx="1188488" cy="782652"/>
          </a:xfrm>
        </p:grpSpPr>
        <p:cxnSp>
          <p:nvCxnSpPr>
            <p:cNvPr id="301" name="Google Shape;301;p39"/>
            <p:cNvCxnSpPr/>
            <p:nvPr/>
          </p:nvCxnSpPr>
          <p:spPr>
            <a:xfrm flipH="1">
              <a:off x="4412229" y="2961703"/>
              <a:ext cx="448500" cy="774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39"/>
            <p:cNvCxnSpPr/>
            <p:nvPr/>
          </p:nvCxnSpPr>
          <p:spPr>
            <a:xfrm rot="10800000">
              <a:off x="3672241" y="3744355"/>
              <a:ext cx="740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grpSp>
        <p:nvGrpSpPr>
          <p:cNvPr id="303" name="Google Shape;303;p39"/>
          <p:cNvGrpSpPr/>
          <p:nvPr/>
        </p:nvGrpSpPr>
        <p:grpSpPr>
          <a:xfrm flipH="1">
            <a:off x="4886712" y="2706291"/>
            <a:ext cx="891366" cy="920086"/>
            <a:chOff x="3672241" y="2961703"/>
            <a:chExt cx="1188488" cy="782652"/>
          </a:xfrm>
        </p:grpSpPr>
        <p:cxnSp>
          <p:nvCxnSpPr>
            <p:cNvPr id="304" name="Google Shape;304;p39"/>
            <p:cNvCxnSpPr/>
            <p:nvPr/>
          </p:nvCxnSpPr>
          <p:spPr>
            <a:xfrm flipH="1">
              <a:off x="4412229" y="2961703"/>
              <a:ext cx="448500" cy="774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39"/>
            <p:cNvCxnSpPr/>
            <p:nvPr/>
          </p:nvCxnSpPr>
          <p:spPr>
            <a:xfrm rot="10800000">
              <a:off x="3672241" y="3744355"/>
              <a:ext cx="740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sp>
        <p:nvSpPr>
          <p:cNvPr id="306" name="Google Shape;306;p39"/>
          <p:cNvSpPr txBox="1"/>
          <p:nvPr/>
        </p:nvSpPr>
        <p:spPr>
          <a:xfrm>
            <a:off x="6460325" y="1520371"/>
            <a:ext cx="24606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주택담보 대출금리 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달러, 엔화, 유로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소비자물가지수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코스피, 코스닥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무담보콜금리, KORIBOR(3개월), CD금리(91일),  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국고채금리(1년/10년)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데이터 파일</a:t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finaldata.csv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6440025" y="1236700"/>
            <a:ext cx="1988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독립변수</a:t>
            </a:r>
            <a:endParaRPr sz="12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933425" y="1520371"/>
            <a:ext cx="18333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</a:t>
            </a:r>
            <a:r>
              <a:rPr b="1"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개요  </a:t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2007.01 ~ 2023.02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서울시 아파트 매매 실거래가 데이터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(주소(구,동), 전용면적, 거래금액,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층, 건축년도, 계약일)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▪ 데이터 파일</a:t>
            </a:r>
            <a:endParaRPr b="1"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아파트_실거래가.csv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5832175" y="3572100"/>
            <a:ext cx="2708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How</a:t>
            </a:r>
            <a:endParaRPr sz="5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아파트 매매가에 영향을 주는 변수</a:t>
            </a: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들을 탐색하여,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앞으로의 매매가 변동을 예측하기 위한 분석을 진행.</a:t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933425" y="1236700"/>
            <a:ext cx="1910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종속변수</a:t>
            </a:r>
            <a:endParaRPr sz="12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319675" y="3626375"/>
            <a:ext cx="32715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00" lIns="65000" spcFirstLastPara="1" rIns="65000" wrap="square" tIns="325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Goal</a:t>
            </a:r>
            <a:endParaRPr sz="12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매매가 변동 예측 모델</a:t>
            </a: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만들어, 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적당한 서울시 아파트 매매 시기를 알아본다.</a:t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232350"/>
            <a:ext cx="1548350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632450" y="208975"/>
            <a:ext cx="19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설명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3720976" y="1421775"/>
            <a:ext cx="449993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4832500" y="1707450"/>
            <a:ext cx="679316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4924000" y="1421775"/>
            <a:ext cx="488935" cy="285674"/>
          </a:xfrm>
          <a:custGeom>
            <a:rect b="b" l="l" r="r" t="t"/>
            <a:pathLst>
              <a:path extrusionOk="0" h="834084" w="1730742">
                <a:moveTo>
                  <a:pt x="0" y="0"/>
                </a:moveTo>
                <a:lnTo>
                  <a:pt x="1730742" y="0"/>
                </a:lnTo>
                <a:lnTo>
                  <a:pt x="1730742" y="834084"/>
                </a:lnTo>
                <a:lnTo>
                  <a:pt x="0" y="83408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34275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3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096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1F4B70"/>
      </a:accent1>
      <a:accent2>
        <a:srgbClr val="E88D22"/>
      </a:accent2>
      <a:accent3>
        <a:srgbClr val="1F4B70"/>
      </a:accent3>
      <a:accent4>
        <a:srgbClr val="E88D22"/>
      </a:accent4>
      <a:accent5>
        <a:srgbClr val="1F4B70"/>
      </a:accent5>
      <a:accent6>
        <a:srgbClr val="E88D22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自定义 1096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1F4B70"/>
      </a:accent1>
      <a:accent2>
        <a:srgbClr val="E88D22"/>
      </a:accent2>
      <a:accent3>
        <a:srgbClr val="1F4B70"/>
      </a:accent3>
      <a:accent4>
        <a:srgbClr val="E88D22"/>
      </a:accent4>
      <a:accent5>
        <a:srgbClr val="1F4B70"/>
      </a:accent5>
      <a:accent6>
        <a:srgbClr val="E88D22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主题​​">
  <a:themeElements>
    <a:clrScheme name="自定义 1096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1F4B70"/>
      </a:accent1>
      <a:accent2>
        <a:srgbClr val="E88D22"/>
      </a:accent2>
      <a:accent3>
        <a:srgbClr val="1F4B70"/>
      </a:accent3>
      <a:accent4>
        <a:srgbClr val="E88D22"/>
      </a:accent4>
      <a:accent5>
        <a:srgbClr val="1F4B70"/>
      </a:accent5>
      <a:accent6>
        <a:srgbClr val="E88D22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